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1"/>
  </p:handoutMasterIdLst>
  <p:sldIdLst>
    <p:sldId id="256" r:id="rId2"/>
    <p:sldId id="257" r:id="rId3"/>
    <p:sldId id="258" r:id="rId4"/>
    <p:sldId id="278" r:id="rId5"/>
    <p:sldId id="259" r:id="rId6"/>
    <p:sldId id="269" r:id="rId7"/>
    <p:sldId id="276" r:id="rId8"/>
    <p:sldId id="277" r:id="rId9"/>
    <p:sldId id="260" r:id="rId10"/>
    <p:sldId id="280" r:id="rId11"/>
    <p:sldId id="282" r:id="rId12"/>
    <p:sldId id="283" r:id="rId13"/>
    <p:sldId id="284" r:id="rId14"/>
    <p:sldId id="285" r:id="rId15"/>
    <p:sldId id="286" r:id="rId16"/>
    <p:sldId id="281" r:id="rId17"/>
    <p:sldId id="287" r:id="rId18"/>
    <p:sldId id="288" r:id="rId19"/>
    <p:sldId id="289" r:id="rId20"/>
    <p:sldId id="290" r:id="rId21"/>
    <p:sldId id="291" r:id="rId22"/>
    <p:sldId id="274" r:id="rId23"/>
    <p:sldId id="275" r:id="rId24"/>
    <p:sldId id="273" r:id="rId25"/>
    <p:sldId id="268" r:id="rId26"/>
    <p:sldId id="271" r:id="rId27"/>
    <p:sldId id="295" r:id="rId28"/>
    <p:sldId id="262" r:id="rId29"/>
    <p:sldId id="297" r:id="rId30"/>
    <p:sldId id="296" r:id="rId31"/>
    <p:sldId id="293" r:id="rId32"/>
    <p:sldId id="263" r:id="rId33"/>
    <p:sldId id="294" r:id="rId34"/>
    <p:sldId id="270" r:id="rId35"/>
    <p:sldId id="279" r:id="rId36"/>
    <p:sldId id="292" r:id="rId37"/>
    <p:sldId id="264" r:id="rId38"/>
    <p:sldId id="265" r:id="rId39"/>
    <p:sldId id="267" r:id="rId4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84" y="1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85</c:v>
                </c:pt>
                <c:pt idx="1">
                  <c:v>83</c:v>
                </c:pt>
                <c:pt idx="2">
                  <c:v>50</c:v>
                </c:pt>
                <c:pt idx="3">
                  <c:v>96</c:v>
                </c:pt>
                <c:pt idx="4">
                  <c:v>52</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75</c:v>
                </c:pt>
                <c:pt idx="1">
                  <c:v>75</c:v>
                </c:pt>
                <c:pt idx="2">
                  <c:v>75</c:v>
                </c:pt>
                <c:pt idx="3">
                  <c:v>75</c:v>
                </c:pt>
                <c:pt idx="4">
                  <c:v>70</c:v>
                </c:pt>
              </c:numCache>
            </c:numRef>
          </c:val>
        </c:ser>
        <c:ser>
          <c:idx val="2"/>
          <c:order val="2"/>
          <c:tx>
            <c:strRef>
              <c:f>Sheet1!$D$1</c:f>
              <c:strCache>
                <c:ptCount val="1"/>
                <c:pt idx="0">
                  <c:v>Column1</c:v>
                </c:pt>
              </c:strCache>
            </c:strRef>
          </c:tx>
          <c:spPr>
            <a:solidFill>
              <a:schemeClr val="accent3"/>
            </a:solidFill>
            <a:ln>
              <a:noFill/>
            </a:ln>
            <a:effectLst/>
          </c:spPr>
          <c:invertIfNegative val="0"/>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418650456"/>
        <c:axId val="418650064"/>
      </c:barChart>
      <c:catAx>
        <c:axId val="418650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50064"/>
        <c:crosses val="autoZero"/>
        <c:auto val="1"/>
        <c:lblAlgn val="ctr"/>
        <c:lblOffset val="100"/>
        <c:noMultiLvlLbl val="0"/>
      </c:catAx>
      <c:valAx>
        <c:axId val="418650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50456"/>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22.4</c:v>
                </c:pt>
                <c:pt idx="1">
                  <c:v>23.2</c:v>
                </c:pt>
                <c:pt idx="2">
                  <c:v>20.8</c:v>
                </c:pt>
                <c:pt idx="3">
                  <c:v>22.3</c:v>
                </c:pt>
                <c:pt idx="4">
                  <c:v>19.100000000000001</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22.2</c:v>
                </c:pt>
                <c:pt idx="1">
                  <c:v>22.3</c:v>
                </c:pt>
                <c:pt idx="2">
                  <c:v>22.3</c:v>
                </c:pt>
                <c:pt idx="3">
                  <c:v>22.3</c:v>
                </c:pt>
                <c:pt idx="4">
                  <c:v>21.7</c:v>
                </c:pt>
              </c:numCache>
            </c:numRef>
          </c:val>
        </c:ser>
        <c:ser>
          <c:idx val="2"/>
          <c:order val="2"/>
          <c:tx>
            <c:strRef>
              <c:f>Sheet1!$D$1</c:f>
              <c:strCache>
                <c:ptCount val="1"/>
                <c:pt idx="0">
                  <c:v>NATION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pt idx="0">
                  <c:v>21.1</c:v>
                </c:pt>
                <c:pt idx="1">
                  <c:v>21</c:v>
                </c:pt>
                <c:pt idx="2">
                  <c:v>21.1</c:v>
                </c:pt>
                <c:pt idx="3">
                  <c:v>21.1</c:v>
                </c:pt>
                <c:pt idx="4">
                  <c:v>20.9</c:v>
                </c:pt>
              </c:numCache>
            </c:numRef>
          </c:val>
        </c:ser>
        <c:dLbls>
          <c:dLblPos val="outEnd"/>
          <c:showLegendKey val="0"/>
          <c:showVal val="1"/>
          <c:showCatName val="0"/>
          <c:showSerName val="0"/>
          <c:showPercent val="0"/>
          <c:showBubbleSize val="0"/>
        </c:dLbls>
        <c:gapWidth val="219"/>
        <c:overlap val="-27"/>
        <c:axId val="243648272"/>
        <c:axId val="243643568"/>
      </c:barChart>
      <c:catAx>
        <c:axId val="243648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3568"/>
        <c:crosses val="autoZero"/>
        <c:auto val="1"/>
        <c:lblAlgn val="ctr"/>
        <c:lblOffset val="100"/>
        <c:noMultiLvlLbl val="0"/>
      </c:catAx>
      <c:valAx>
        <c:axId val="243643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8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PLAN</a:t>
            </a:r>
            <a:r>
              <a:rPr lang="en-US" baseline="0" dirty="0" smtClean="0"/>
              <a:t> (10</a:t>
            </a:r>
            <a:r>
              <a:rPr lang="en-US" baseline="30000" dirty="0" smtClean="0"/>
              <a:t>th</a:t>
            </a:r>
            <a:r>
              <a:rPr lang="en-US" baseline="0" dirty="0" smtClean="0"/>
              <a:t> grade – 2009-10)</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cat>
            <c:strRef>
              <c:f>Sheet1!$A$2:$A$5</c:f>
              <c:strCache>
                <c:ptCount val="4"/>
                <c:pt idx="0">
                  <c:v>English=15</c:v>
                </c:pt>
                <c:pt idx="1">
                  <c:v>Math=19</c:v>
                </c:pt>
                <c:pt idx="2">
                  <c:v>Reading=17</c:v>
                </c:pt>
                <c:pt idx="3">
                  <c:v>Science=21</c:v>
                </c:pt>
              </c:strCache>
            </c:strRef>
          </c:cat>
          <c:val>
            <c:numRef>
              <c:f>Sheet1!$B$2:$B$5</c:f>
              <c:numCache>
                <c:formatCode>General</c:formatCode>
                <c:ptCount val="4"/>
                <c:pt idx="0">
                  <c:v>79</c:v>
                </c:pt>
                <c:pt idx="1">
                  <c:v>42</c:v>
                </c:pt>
                <c:pt idx="2">
                  <c:v>56</c:v>
                </c:pt>
                <c:pt idx="3">
                  <c:v>17</c:v>
                </c:pt>
              </c:numCache>
            </c:numRef>
          </c:val>
        </c:ser>
        <c:ser>
          <c:idx val="1"/>
          <c:order val="1"/>
          <c:tx>
            <c:strRef>
              <c:f>Sheet1!$C$1</c:f>
              <c:strCache>
                <c:ptCount val="1"/>
                <c:pt idx="0">
                  <c:v>NATIONAL</c:v>
                </c:pt>
              </c:strCache>
            </c:strRef>
          </c:tx>
          <c:spPr>
            <a:solidFill>
              <a:schemeClr val="accent2"/>
            </a:solidFill>
            <a:ln>
              <a:noFill/>
            </a:ln>
            <a:effectLst/>
          </c:spPr>
          <c:invertIfNegative val="0"/>
          <c:cat>
            <c:strRef>
              <c:f>Sheet1!$A$2:$A$5</c:f>
              <c:strCache>
                <c:ptCount val="4"/>
                <c:pt idx="0">
                  <c:v>English=15</c:v>
                </c:pt>
                <c:pt idx="1">
                  <c:v>Math=19</c:v>
                </c:pt>
                <c:pt idx="2">
                  <c:v>Reading=17</c:v>
                </c:pt>
                <c:pt idx="3">
                  <c:v>Science=21</c:v>
                </c:pt>
              </c:strCache>
            </c:strRef>
          </c:cat>
          <c:val>
            <c:numRef>
              <c:f>Sheet1!$C$2:$C$5</c:f>
              <c:numCache>
                <c:formatCode>General</c:formatCode>
                <c:ptCount val="4"/>
                <c:pt idx="0">
                  <c:v>72</c:v>
                </c:pt>
                <c:pt idx="1">
                  <c:v>37</c:v>
                </c:pt>
                <c:pt idx="2">
                  <c:v>52</c:v>
                </c:pt>
                <c:pt idx="3">
                  <c:v>24</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English=15</c:v>
                </c:pt>
                <c:pt idx="1">
                  <c:v>Math=19</c:v>
                </c:pt>
                <c:pt idx="2">
                  <c:v>Reading=17</c:v>
                </c:pt>
                <c:pt idx="3">
                  <c:v>Science=21</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281299336"/>
        <c:axId val="281295808"/>
      </c:barChart>
      <c:catAx>
        <c:axId val="281299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5808"/>
        <c:crosses val="autoZero"/>
        <c:auto val="1"/>
        <c:lblAlgn val="ctr"/>
        <c:lblOffset val="100"/>
        <c:noMultiLvlLbl val="0"/>
      </c:catAx>
      <c:valAx>
        <c:axId val="281295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At or Above Benchmark</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9336"/>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smtClean="0"/>
              <a:t>Percent</a:t>
            </a:r>
            <a:r>
              <a:rPr lang="en-US" sz="2000" b="1" baseline="0" dirty="0" smtClean="0"/>
              <a:t> Ready for College Level Coursework</a:t>
            </a:r>
            <a:endParaRPr lang="en-US" sz="2000" b="1" dirty="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 = 18</c:v>
                </c:pt>
                <c:pt idx="1">
                  <c:v>Math = 22</c:v>
                </c:pt>
                <c:pt idx="2">
                  <c:v>Reading = 22</c:v>
                </c:pt>
                <c:pt idx="3">
                  <c:v>Science = 23</c:v>
                </c:pt>
                <c:pt idx="4">
                  <c:v>All 4 Benchmarks </c:v>
                </c:pt>
              </c:strCache>
            </c:strRef>
          </c:cat>
          <c:val>
            <c:numRef>
              <c:f>Sheet1!$B$2:$B$6</c:f>
              <c:numCache>
                <c:formatCode>General</c:formatCode>
                <c:ptCount val="5"/>
                <c:pt idx="0">
                  <c:v>52</c:v>
                </c:pt>
                <c:pt idx="1">
                  <c:v>29</c:v>
                </c:pt>
                <c:pt idx="2">
                  <c:v>32</c:v>
                </c:pt>
                <c:pt idx="3">
                  <c:v>22</c:v>
                </c:pt>
                <c:pt idx="4">
                  <c:v>16</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 = 18</c:v>
                </c:pt>
                <c:pt idx="1">
                  <c:v>Math = 22</c:v>
                </c:pt>
                <c:pt idx="2">
                  <c:v>Reading = 22</c:v>
                </c:pt>
                <c:pt idx="3">
                  <c:v>Science = 23</c:v>
                </c:pt>
                <c:pt idx="4">
                  <c:v>All 4 Benchmarks </c:v>
                </c:pt>
              </c:strCache>
            </c:strRef>
          </c:cat>
          <c:val>
            <c:numRef>
              <c:f>Sheet1!$C$2:$C$6</c:f>
              <c:numCache>
                <c:formatCode>General</c:formatCode>
                <c:ptCount val="5"/>
                <c:pt idx="0">
                  <c:v>70</c:v>
                </c:pt>
                <c:pt idx="1">
                  <c:v>53</c:v>
                </c:pt>
                <c:pt idx="2">
                  <c:v>51</c:v>
                </c:pt>
                <c:pt idx="3">
                  <c:v>41</c:v>
                </c:pt>
                <c:pt idx="4">
                  <c:v>31</c:v>
                </c:pt>
              </c:numCache>
            </c:numRef>
          </c:val>
        </c:ser>
        <c:ser>
          <c:idx val="2"/>
          <c:order val="2"/>
          <c:tx>
            <c:strRef>
              <c:f>Sheet1!$D$1</c:f>
              <c:strCache>
                <c:ptCount val="1"/>
                <c:pt idx="0">
                  <c:v>NATIONAL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 = 18</c:v>
                </c:pt>
                <c:pt idx="1">
                  <c:v>Math = 22</c:v>
                </c:pt>
                <c:pt idx="2">
                  <c:v>Reading = 22</c:v>
                </c:pt>
                <c:pt idx="3">
                  <c:v>Science = 23</c:v>
                </c:pt>
                <c:pt idx="4">
                  <c:v>All 4 Benchmarks </c:v>
                </c:pt>
              </c:strCache>
            </c:strRef>
          </c:cat>
          <c:val>
            <c:numRef>
              <c:f>Sheet1!$D$2:$D$6</c:f>
              <c:numCache>
                <c:formatCode>General</c:formatCode>
                <c:ptCount val="5"/>
                <c:pt idx="0">
                  <c:v>64</c:v>
                </c:pt>
                <c:pt idx="1">
                  <c:v>44</c:v>
                </c:pt>
                <c:pt idx="2">
                  <c:v>44</c:v>
                </c:pt>
                <c:pt idx="3">
                  <c:v>36</c:v>
                </c:pt>
                <c:pt idx="4">
                  <c:v>26</c:v>
                </c:pt>
              </c:numCache>
            </c:numRef>
          </c:val>
        </c:ser>
        <c:dLbls>
          <c:dLblPos val="outEnd"/>
          <c:showLegendKey val="0"/>
          <c:showVal val="1"/>
          <c:showCatName val="0"/>
          <c:showSerName val="0"/>
          <c:showPercent val="0"/>
          <c:showBubbleSize val="0"/>
        </c:dLbls>
        <c:gapWidth val="219"/>
        <c:overlap val="-27"/>
        <c:axId val="179226120"/>
        <c:axId val="286765088"/>
      </c:barChart>
      <c:catAx>
        <c:axId val="179226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6765088"/>
        <c:crosses val="autoZero"/>
        <c:auto val="1"/>
        <c:lblAlgn val="ctr"/>
        <c:lblOffset val="100"/>
        <c:noMultiLvlLbl val="0"/>
      </c:catAx>
      <c:valAx>
        <c:axId val="28676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9226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Class of 2013 College Readiness</a:t>
            </a:r>
            <a:r>
              <a:rPr lang="en-US" baseline="0" dirty="0" smtClean="0"/>
              <a:t> in 11</a:t>
            </a:r>
            <a:r>
              <a:rPr lang="en-US" baseline="30000" dirty="0" smtClean="0"/>
              <a:t>th</a:t>
            </a:r>
            <a:r>
              <a:rPr lang="en-US" baseline="0" dirty="0" smtClean="0"/>
              <a:t> Grade</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English=18</c:v>
                </c:pt>
                <c:pt idx="1">
                  <c:v>Math=22</c:v>
                </c:pt>
                <c:pt idx="2">
                  <c:v>Reading=21</c:v>
                </c:pt>
                <c:pt idx="3">
                  <c:v>Science=24</c:v>
                </c:pt>
                <c:pt idx="4">
                  <c:v>Met all 4</c:v>
                </c:pt>
              </c:strCache>
            </c:strRef>
          </c:cat>
          <c:val>
            <c:numRef>
              <c:f>Sheet1!$B$2:$B$6</c:f>
              <c:numCache>
                <c:formatCode>General</c:formatCode>
                <c:ptCount val="5"/>
                <c:pt idx="0">
                  <c:v>53</c:v>
                </c:pt>
                <c:pt idx="1">
                  <c:v>29</c:v>
                </c:pt>
                <c:pt idx="2">
                  <c:v>38</c:v>
                </c:pt>
                <c:pt idx="3">
                  <c:v>18</c:v>
                </c:pt>
                <c:pt idx="4">
                  <c:v>12</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English=18</c:v>
                </c:pt>
                <c:pt idx="1">
                  <c:v>Math=22</c:v>
                </c:pt>
                <c:pt idx="2">
                  <c:v>Reading=21</c:v>
                </c:pt>
                <c:pt idx="3">
                  <c:v>Science=24</c:v>
                </c:pt>
                <c:pt idx="4">
                  <c:v>Met all 4</c:v>
                </c:pt>
              </c:strCache>
            </c:strRef>
          </c:cat>
          <c:val>
            <c:numRef>
              <c:f>Sheet1!$C$2:$C$6</c:f>
              <c:numCache>
                <c:formatCode>General</c:formatCode>
                <c:ptCount val="5"/>
                <c:pt idx="0">
                  <c:v>36</c:v>
                </c:pt>
                <c:pt idx="1">
                  <c:v>19</c:v>
                </c:pt>
                <c:pt idx="2">
                  <c:v>27</c:v>
                </c:pt>
                <c:pt idx="3">
                  <c:v>9</c:v>
                </c:pt>
                <c:pt idx="4">
                  <c:v>7</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Sheet1!$A$2:$A$6</c:f>
              <c:strCache>
                <c:ptCount val="5"/>
                <c:pt idx="0">
                  <c:v>English=18</c:v>
                </c:pt>
                <c:pt idx="1">
                  <c:v>Math=22</c:v>
                </c:pt>
                <c:pt idx="2">
                  <c:v>Reading=21</c:v>
                </c:pt>
                <c:pt idx="3">
                  <c:v>Science=24</c:v>
                </c:pt>
                <c:pt idx="4">
                  <c:v>Met all 4</c:v>
                </c:pt>
              </c:strCache>
            </c:str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281296984"/>
        <c:axId val="281294240"/>
      </c:barChart>
      <c:catAx>
        <c:axId val="281296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4240"/>
        <c:crosses val="autoZero"/>
        <c:auto val="1"/>
        <c:lblAlgn val="ctr"/>
        <c:lblOffset val="100"/>
        <c:noMultiLvlLbl val="0"/>
      </c:catAx>
      <c:valAx>
        <c:axId val="2812942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 Ready for College</a:t>
                </a:r>
                <a:r>
                  <a:rPr lang="en-US" baseline="0" dirty="0" smtClean="0"/>
                  <a:t> Coursework</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698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PLAN</a:t>
            </a:r>
            <a:r>
              <a:rPr lang="en-US" b="1" baseline="0" dirty="0" smtClean="0"/>
              <a:t> in 10</a:t>
            </a:r>
            <a:r>
              <a:rPr lang="en-US" b="1" baseline="30000" dirty="0" smtClean="0"/>
              <a:t>th</a:t>
            </a:r>
            <a:r>
              <a:rPr lang="en-US" b="1" baseline="0" dirty="0" smtClean="0"/>
              <a:t> Grade (2011-12)</a:t>
            </a:r>
            <a:endParaRPr lang="en-US" b="1"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=15</c:v>
                </c:pt>
                <c:pt idx="1">
                  <c:v>Math = 19</c:v>
                </c:pt>
                <c:pt idx="2">
                  <c:v>Reading = 17</c:v>
                </c:pt>
                <c:pt idx="3">
                  <c:v>Science = 21</c:v>
                </c:pt>
              </c:strCache>
            </c:strRef>
          </c:cat>
          <c:val>
            <c:numRef>
              <c:f>Sheet1!$B$2:$B$5</c:f>
              <c:numCache>
                <c:formatCode>General</c:formatCode>
                <c:ptCount val="4"/>
                <c:pt idx="0">
                  <c:v>66</c:v>
                </c:pt>
                <c:pt idx="1">
                  <c:v>34</c:v>
                </c:pt>
                <c:pt idx="2">
                  <c:v>39</c:v>
                </c:pt>
                <c:pt idx="3">
                  <c:v>20</c:v>
                </c:pt>
              </c:numCache>
            </c:numRef>
          </c:val>
        </c:ser>
        <c:ser>
          <c:idx val="1"/>
          <c:order val="1"/>
          <c:tx>
            <c:strRef>
              <c:f>Sheet1!$C$1</c:f>
              <c:strCache>
                <c:ptCount val="1"/>
                <c:pt idx="0">
                  <c:v>NATION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=15</c:v>
                </c:pt>
                <c:pt idx="1">
                  <c:v>Math = 19</c:v>
                </c:pt>
                <c:pt idx="2">
                  <c:v>Reading = 17</c:v>
                </c:pt>
                <c:pt idx="3">
                  <c:v>Science = 21</c:v>
                </c:pt>
              </c:strCache>
            </c:strRef>
          </c:cat>
          <c:val>
            <c:numRef>
              <c:f>Sheet1!$C$2:$C$5</c:f>
              <c:numCache>
                <c:formatCode>General</c:formatCode>
                <c:ptCount val="4"/>
                <c:pt idx="0">
                  <c:v>64</c:v>
                </c:pt>
                <c:pt idx="1">
                  <c:v>36</c:v>
                </c:pt>
                <c:pt idx="2">
                  <c:v>48</c:v>
                </c:pt>
                <c:pt idx="3">
                  <c:v>20</c:v>
                </c:pt>
              </c:numCache>
            </c:numRef>
          </c:val>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=15</c:v>
                </c:pt>
                <c:pt idx="1">
                  <c:v>Math = 19</c:v>
                </c:pt>
                <c:pt idx="2">
                  <c:v>Reading = 17</c:v>
                </c:pt>
                <c:pt idx="3">
                  <c:v>Science = 21</c:v>
                </c:pt>
              </c:strCache>
            </c:strRef>
          </c:cat>
          <c:val>
            <c:numRef>
              <c:f>Sheet1!$D$2:$D$5</c:f>
              <c:numCache>
                <c:formatCode>General</c:formatCode>
                <c:ptCount val="4"/>
              </c:numCache>
            </c:numRef>
          </c:val>
        </c:ser>
        <c:dLbls>
          <c:dLblPos val="outEnd"/>
          <c:showLegendKey val="0"/>
          <c:showVal val="1"/>
          <c:showCatName val="0"/>
          <c:showSerName val="0"/>
          <c:showPercent val="0"/>
          <c:showBubbleSize val="0"/>
        </c:dLbls>
        <c:gapWidth val="219"/>
        <c:overlap val="-27"/>
        <c:axId val="288940680"/>
        <c:axId val="288940288"/>
      </c:barChart>
      <c:catAx>
        <c:axId val="288940680"/>
        <c:scaling>
          <c:orientation val="minMax"/>
        </c:scaling>
        <c:delete val="0"/>
        <c:axPos val="b"/>
        <c:title>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88940288"/>
        <c:crosses val="autoZero"/>
        <c:auto val="1"/>
        <c:lblAlgn val="ctr"/>
        <c:lblOffset val="100"/>
        <c:noMultiLvlLbl val="0"/>
      </c:catAx>
      <c:valAx>
        <c:axId val="288940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smtClean="0"/>
                  <a:t>%</a:t>
                </a:r>
                <a:r>
                  <a:rPr lang="en-US" b="1" baseline="0" dirty="0" smtClean="0"/>
                  <a:t> At or Above Benchmark</a:t>
                </a:r>
              </a:p>
              <a:p>
                <a:pPr>
                  <a:defRPr b="1"/>
                </a:pPr>
                <a:endParaRPr lang="en-US" b="1" dirty="0"/>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8940680"/>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Class</a:t>
            </a:r>
            <a:r>
              <a:rPr lang="en-US" b="1" baseline="0" dirty="0" smtClean="0"/>
              <a:t> of 2013 ACT (2011-12 School Year)</a:t>
            </a:r>
            <a:endParaRPr lang="en-US" b="1"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English=18</c:v>
                </c:pt>
                <c:pt idx="1">
                  <c:v>Math=22</c:v>
                </c:pt>
                <c:pt idx="2">
                  <c:v>Reading=21</c:v>
                </c:pt>
                <c:pt idx="3">
                  <c:v>Science=24</c:v>
                </c:pt>
                <c:pt idx="4">
                  <c:v>Composite</c:v>
                </c:pt>
              </c:strCache>
            </c:strRef>
          </c:cat>
          <c:val>
            <c:numRef>
              <c:f>Sheet1!$B$2:$B$6</c:f>
              <c:numCache>
                <c:formatCode>General</c:formatCode>
                <c:ptCount val="5"/>
                <c:pt idx="0">
                  <c:v>18.100000000000001</c:v>
                </c:pt>
                <c:pt idx="1">
                  <c:v>19.5</c:v>
                </c:pt>
                <c:pt idx="2">
                  <c:v>19.399999999999999</c:v>
                </c:pt>
                <c:pt idx="3">
                  <c:v>18.7</c:v>
                </c:pt>
                <c:pt idx="4">
                  <c:v>19.100000000000001</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English=18</c:v>
                </c:pt>
                <c:pt idx="1">
                  <c:v>Math=22</c:v>
                </c:pt>
                <c:pt idx="2">
                  <c:v>Reading=21</c:v>
                </c:pt>
                <c:pt idx="3">
                  <c:v>Science=24</c:v>
                </c:pt>
                <c:pt idx="4">
                  <c:v>Composite</c:v>
                </c:pt>
              </c:strCache>
            </c:strRef>
          </c:cat>
          <c:val>
            <c:numRef>
              <c:f>Sheet1!$C$2:$C$6</c:f>
              <c:numCache>
                <c:formatCode>General</c:formatCode>
                <c:ptCount val="5"/>
                <c:pt idx="0">
                  <c:v>15.9</c:v>
                </c:pt>
                <c:pt idx="1">
                  <c:v>17.899999999999999</c:v>
                </c:pt>
                <c:pt idx="2">
                  <c:v>17.399999999999999</c:v>
                </c:pt>
                <c:pt idx="3">
                  <c:v>17.2</c:v>
                </c:pt>
                <c:pt idx="4">
                  <c:v>17.2</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Sheet1!$A$2:$A$6</c:f>
              <c:strCache>
                <c:ptCount val="5"/>
                <c:pt idx="0">
                  <c:v>English=18</c:v>
                </c:pt>
                <c:pt idx="1">
                  <c:v>Math=22</c:v>
                </c:pt>
                <c:pt idx="2">
                  <c:v>Reading=21</c:v>
                </c:pt>
                <c:pt idx="3">
                  <c:v>Science=24</c:v>
                </c:pt>
                <c:pt idx="4">
                  <c:v>Composite</c:v>
                </c:pt>
              </c:strCache>
            </c:str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281298944"/>
        <c:axId val="281298160"/>
      </c:barChart>
      <c:catAx>
        <c:axId val="28129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8160"/>
        <c:crosses val="autoZero"/>
        <c:auto val="1"/>
        <c:lblAlgn val="ctr"/>
        <c:lblOffset val="100"/>
        <c:noMultiLvlLbl val="0"/>
      </c:catAx>
      <c:valAx>
        <c:axId val="28129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129894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EXPLORE–9</a:t>
            </a:r>
            <a:r>
              <a:rPr lang="en-US" b="1" baseline="30000" dirty="0" smtClean="0"/>
              <a:t>th</a:t>
            </a:r>
            <a:r>
              <a:rPr lang="en-US" b="1" dirty="0" smtClean="0"/>
              <a:t> Grade (2011-12)</a:t>
            </a:r>
            <a:endParaRPr lang="en-US" b="1" dirty="0"/>
          </a:p>
        </c:rich>
      </c:tx>
      <c:layout>
        <c:manualLayout>
          <c:xMode val="edge"/>
          <c:yMode val="edge"/>
          <c:x val="0.13092203749310913"/>
          <c:y val="1.6359920307865362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 14</c:v>
                </c:pt>
                <c:pt idx="1">
                  <c:v>Math = 18</c:v>
                </c:pt>
                <c:pt idx="2">
                  <c:v>Reading = 16</c:v>
                </c:pt>
                <c:pt idx="3">
                  <c:v>Science = 20</c:v>
                </c:pt>
              </c:strCache>
            </c:strRef>
          </c:cat>
          <c:val>
            <c:numRef>
              <c:f>Sheet1!$B$2:$B$5</c:f>
              <c:numCache>
                <c:formatCode>General</c:formatCode>
                <c:ptCount val="4"/>
                <c:pt idx="0">
                  <c:v>87</c:v>
                </c:pt>
                <c:pt idx="1">
                  <c:v>46</c:v>
                </c:pt>
                <c:pt idx="2">
                  <c:v>58</c:v>
                </c:pt>
                <c:pt idx="3">
                  <c:v>37</c:v>
                </c:pt>
              </c:numCache>
            </c:numRef>
          </c:val>
        </c:ser>
        <c:ser>
          <c:idx val="1"/>
          <c:order val="1"/>
          <c:tx>
            <c:strRef>
              <c:f>Sheet1!$C$1</c:f>
              <c:strCache>
                <c:ptCount val="1"/>
                <c:pt idx="0">
                  <c:v>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 14</c:v>
                </c:pt>
                <c:pt idx="1">
                  <c:v>Math = 18</c:v>
                </c:pt>
                <c:pt idx="2">
                  <c:v>Reading = 16</c:v>
                </c:pt>
                <c:pt idx="3">
                  <c:v>Science = 20</c:v>
                </c:pt>
              </c:strCache>
            </c:strRef>
          </c:cat>
          <c:val>
            <c:numRef>
              <c:f>Sheet1!$C$2:$C$5</c:f>
              <c:numCache>
                <c:formatCode>General</c:formatCode>
                <c:ptCount val="4"/>
                <c:pt idx="0">
                  <c:v>67</c:v>
                </c:pt>
                <c:pt idx="1">
                  <c:v>33</c:v>
                </c:pt>
                <c:pt idx="2">
                  <c:v>45</c:v>
                </c:pt>
                <c:pt idx="3">
                  <c:v>21</c:v>
                </c:pt>
              </c:numCache>
            </c:numRef>
          </c:val>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 14</c:v>
                </c:pt>
                <c:pt idx="1">
                  <c:v>Math = 18</c:v>
                </c:pt>
                <c:pt idx="2">
                  <c:v>Reading = 16</c:v>
                </c:pt>
                <c:pt idx="3">
                  <c:v>Science = 20</c:v>
                </c:pt>
              </c:strCache>
            </c:strRef>
          </c:cat>
          <c:val>
            <c:numRef>
              <c:f>Sheet1!$D$2:$D$5</c:f>
              <c:numCache>
                <c:formatCode>General</c:formatCode>
                <c:ptCount val="4"/>
              </c:numCache>
            </c:numRef>
          </c:val>
        </c:ser>
        <c:dLbls>
          <c:dLblPos val="outEnd"/>
          <c:showLegendKey val="0"/>
          <c:showVal val="1"/>
          <c:showCatName val="0"/>
          <c:showSerName val="0"/>
          <c:showPercent val="0"/>
          <c:showBubbleSize val="0"/>
        </c:dLbls>
        <c:gapWidth val="219"/>
        <c:overlap val="-27"/>
        <c:axId val="290655304"/>
        <c:axId val="288189304"/>
      </c:barChart>
      <c:catAx>
        <c:axId val="2906553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88189304"/>
        <c:crosses val="autoZero"/>
        <c:auto val="1"/>
        <c:lblAlgn val="ctr"/>
        <c:lblOffset val="100"/>
        <c:noMultiLvlLbl val="0"/>
      </c:catAx>
      <c:valAx>
        <c:axId val="288189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smtClean="0"/>
                  <a:t>Percent At</a:t>
                </a:r>
                <a:r>
                  <a:rPr lang="en-US" b="1" baseline="0" dirty="0" smtClean="0"/>
                  <a:t> or Above Benchmark</a:t>
                </a:r>
              </a:p>
              <a:p>
                <a:pPr>
                  <a:defRPr b="1"/>
                </a:pPr>
                <a:endParaRPr lang="en-US" b="1" dirty="0"/>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65530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PLAN – 10</a:t>
            </a:r>
            <a:r>
              <a:rPr lang="en-US" b="1" baseline="30000" dirty="0" smtClean="0"/>
              <a:t>th</a:t>
            </a:r>
            <a:r>
              <a:rPr lang="en-US" b="1" dirty="0" smtClean="0"/>
              <a:t> Grade (2012-13)</a:t>
            </a:r>
            <a:endParaRPr lang="en-US" b="1"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=15</c:v>
                </c:pt>
                <c:pt idx="1">
                  <c:v>Math = 19</c:v>
                </c:pt>
                <c:pt idx="2">
                  <c:v>Reading = 17</c:v>
                </c:pt>
                <c:pt idx="3">
                  <c:v>Science = 21</c:v>
                </c:pt>
              </c:strCache>
            </c:strRef>
          </c:cat>
          <c:val>
            <c:numRef>
              <c:f>Sheet1!$B$2:$B$5</c:f>
              <c:numCache>
                <c:formatCode>General</c:formatCode>
                <c:ptCount val="4"/>
                <c:pt idx="0">
                  <c:v>86</c:v>
                </c:pt>
                <c:pt idx="1">
                  <c:v>60</c:v>
                </c:pt>
                <c:pt idx="2">
                  <c:v>60</c:v>
                </c:pt>
                <c:pt idx="3">
                  <c:v>41</c:v>
                </c:pt>
              </c:numCache>
            </c:numRef>
          </c:val>
        </c:ser>
        <c:ser>
          <c:idx val="1"/>
          <c:order val="1"/>
          <c:tx>
            <c:strRef>
              <c:f>Sheet1!$C$1</c:f>
              <c:strCache>
                <c:ptCount val="1"/>
                <c:pt idx="0">
                  <c:v>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 =15</c:v>
                </c:pt>
                <c:pt idx="1">
                  <c:v>Math = 19</c:v>
                </c:pt>
                <c:pt idx="2">
                  <c:v>Reading = 17</c:v>
                </c:pt>
                <c:pt idx="3">
                  <c:v>Science = 21</c:v>
                </c:pt>
              </c:strCache>
            </c:strRef>
          </c:cat>
          <c:val>
            <c:numRef>
              <c:f>Sheet1!$C$2:$C$5</c:f>
              <c:numCache>
                <c:formatCode>General</c:formatCode>
                <c:ptCount val="4"/>
                <c:pt idx="0">
                  <c:v>66</c:v>
                </c:pt>
                <c:pt idx="1">
                  <c:v>39</c:v>
                </c:pt>
                <c:pt idx="2">
                  <c:v>50</c:v>
                </c:pt>
                <c:pt idx="3">
                  <c:v>22</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English =15</c:v>
                </c:pt>
                <c:pt idx="1">
                  <c:v>Math = 19</c:v>
                </c:pt>
                <c:pt idx="2">
                  <c:v>Reading = 17</c:v>
                </c:pt>
                <c:pt idx="3">
                  <c:v>Science = 21</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290655696"/>
        <c:axId val="290654520"/>
      </c:barChart>
      <c:catAx>
        <c:axId val="29065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654520"/>
        <c:crosses val="autoZero"/>
        <c:auto val="1"/>
        <c:lblAlgn val="ctr"/>
        <c:lblOffset val="100"/>
        <c:noMultiLvlLbl val="0"/>
      </c:catAx>
      <c:valAx>
        <c:axId val="290654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smtClean="0"/>
                  <a:t>Percent At</a:t>
                </a:r>
                <a:r>
                  <a:rPr lang="en-US" b="1" baseline="0" dirty="0" smtClean="0"/>
                  <a:t> or Above Benchmark</a:t>
                </a:r>
              </a:p>
              <a:p>
                <a:pPr>
                  <a:defRPr b="1"/>
                </a:pPr>
                <a:endParaRPr lang="en-US" b="1" dirty="0"/>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0655696"/>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t>EXPLORE – 9</a:t>
            </a:r>
            <a:r>
              <a:rPr lang="en-US" b="1" baseline="30000" dirty="0" smtClean="0"/>
              <a:t>th</a:t>
            </a:r>
            <a:r>
              <a:rPr lang="en-US" b="1" dirty="0" smtClean="0"/>
              <a:t> Grade (2012-13)</a:t>
            </a:r>
            <a:endParaRPr lang="en-US" b="1"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English=14</c:v>
                </c:pt>
                <c:pt idx="1">
                  <c:v>Math=18</c:v>
                </c:pt>
                <c:pt idx="2">
                  <c:v>Reading=16</c:v>
                </c:pt>
                <c:pt idx="3">
                  <c:v>Science=20</c:v>
                </c:pt>
              </c:strCache>
            </c:strRef>
          </c:cat>
          <c:val>
            <c:numRef>
              <c:f>Sheet1!$B$2:$B$5</c:f>
              <c:numCache>
                <c:formatCode>General</c:formatCode>
                <c:ptCount val="4"/>
                <c:pt idx="0">
                  <c:v>89</c:v>
                </c:pt>
                <c:pt idx="1">
                  <c:v>62</c:v>
                </c:pt>
                <c:pt idx="2">
                  <c:v>58</c:v>
                </c:pt>
                <c:pt idx="3">
                  <c:v>46</c:v>
                </c:pt>
              </c:numCache>
            </c:numRef>
          </c:val>
        </c:ser>
        <c:ser>
          <c:idx val="1"/>
          <c:order val="1"/>
          <c:tx>
            <c:strRef>
              <c:f>Sheet1!$C$1</c:f>
              <c:strCache>
                <c:ptCount val="1"/>
                <c:pt idx="0">
                  <c:v>NATIONAL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English=14</c:v>
                </c:pt>
                <c:pt idx="1">
                  <c:v>Math=18</c:v>
                </c:pt>
                <c:pt idx="2">
                  <c:v>Reading=16</c:v>
                </c:pt>
                <c:pt idx="3">
                  <c:v>Science=20</c:v>
                </c:pt>
              </c:strCache>
            </c:strRef>
          </c:cat>
          <c:val>
            <c:numRef>
              <c:f>Sheet1!$C$2:$C$5</c:f>
              <c:numCache>
                <c:formatCode>General</c:formatCode>
                <c:ptCount val="4"/>
                <c:pt idx="0">
                  <c:v>67</c:v>
                </c:pt>
                <c:pt idx="1">
                  <c:v>33</c:v>
                </c:pt>
                <c:pt idx="2">
                  <c:v>45</c:v>
                </c:pt>
                <c:pt idx="3">
                  <c:v>21</c:v>
                </c:pt>
              </c:numCache>
            </c:numRef>
          </c:val>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English=14</c:v>
                </c:pt>
                <c:pt idx="1">
                  <c:v>Math=18</c:v>
                </c:pt>
                <c:pt idx="2">
                  <c:v>Reading=16</c:v>
                </c:pt>
                <c:pt idx="3">
                  <c:v>Science=20</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287408864"/>
        <c:axId val="287409648"/>
      </c:barChart>
      <c:catAx>
        <c:axId val="28740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87409648"/>
        <c:crosses val="autoZero"/>
        <c:auto val="1"/>
        <c:lblAlgn val="ctr"/>
        <c:lblOffset val="100"/>
        <c:noMultiLvlLbl val="0"/>
      </c:catAx>
      <c:valAx>
        <c:axId val="287409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dirty="0" smtClean="0"/>
                  <a:t>% At or Above Benchmark </a:t>
                </a:r>
                <a:endParaRPr lang="en-US" b="1" dirty="0"/>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740886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28010707586085E-2"/>
          <c:y val="4.2898567508935628E-2"/>
          <c:w val="0.90101843054791919"/>
          <c:h val="0.8219685320950875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Making plans for after high school</c:v>
                </c:pt>
                <c:pt idx="1">
                  <c:v>Improving public speaking  skills</c:v>
                </c:pt>
                <c:pt idx="2">
                  <c:v>Improving study skills</c:v>
                </c:pt>
                <c:pt idx="3">
                  <c:v>Improving writing skills</c:v>
                </c:pt>
              </c:strCache>
            </c:strRef>
          </c:cat>
          <c:val>
            <c:numRef>
              <c:f>Sheet1!$B$2:$B$5</c:f>
              <c:numCache>
                <c:formatCode>General</c:formatCode>
                <c:ptCount val="4"/>
                <c:pt idx="0">
                  <c:v>56</c:v>
                </c:pt>
                <c:pt idx="1">
                  <c:v>55</c:v>
                </c:pt>
                <c:pt idx="2">
                  <c:v>52</c:v>
                </c:pt>
                <c:pt idx="3">
                  <c:v>37</c:v>
                </c:pt>
              </c:numCache>
            </c:numRef>
          </c:val>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Making plans for after high school</c:v>
                </c:pt>
                <c:pt idx="1">
                  <c:v>Improving public speaking  skills</c:v>
                </c:pt>
                <c:pt idx="2">
                  <c:v>Improving study skills</c:v>
                </c:pt>
                <c:pt idx="3">
                  <c:v>Improving writing skills</c:v>
                </c:pt>
              </c:strCache>
            </c:strRef>
          </c:cat>
          <c:val>
            <c:numRef>
              <c:f>Sheet1!$C$2:$C$5</c:f>
              <c:numCache>
                <c:formatCode>General</c:formatCode>
                <c:ptCount val="4"/>
              </c:numCache>
            </c:numRef>
          </c:val>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Making plans for after high school</c:v>
                </c:pt>
                <c:pt idx="1">
                  <c:v>Improving public speaking  skills</c:v>
                </c:pt>
                <c:pt idx="2">
                  <c:v>Improving study skills</c:v>
                </c:pt>
                <c:pt idx="3">
                  <c:v>Improving writing skills</c:v>
                </c:pt>
              </c:strCache>
            </c:strRef>
          </c:cat>
          <c:val>
            <c:numRef>
              <c:f>Sheet1!$D$2:$D$5</c:f>
              <c:numCache>
                <c:formatCode>General</c:formatCode>
                <c:ptCount val="4"/>
              </c:numCache>
            </c:numRef>
          </c:val>
        </c:ser>
        <c:dLbls>
          <c:showLegendKey val="0"/>
          <c:showVal val="0"/>
          <c:showCatName val="0"/>
          <c:showSerName val="0"/>
          <c:showPercent val="0"/>
          <c:showBubbleSize val="0"/>
        </c:dLbls>
        <c:gapWidth val="219"/>
        <c:overlap val="-27"/>
        <c:axId val="242323104"/>
        <c:axId val="282015480"/>
      </c:barChart>
      <c:catAx>
        <c:axId val="242323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282015480"/>
        <c:crosses val="autoZero"/>
        <c:auto val="1"/>
        <c:lblAlgn val="ctr"/>
        <c:lblOffset val="100"/>
        <c:tickLblSkip val="1"/>
        <c:noMultiLvlLbl val="0"/>
      </c:catAx>
      <c:valAx>
        <c:axId val="282015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r>
                  <a:rPr lang="en-US" baseline="0" dirty="0" smtClean="0"/>
                  <a:t> Needing Help</a:t>
                </a:r>
                <a:endParaRPr lang="en-US" dirty="0"/>
              </a:p>
            </c:rich>
          </c:tx>
          <c:layout>
            <c:manualLayout>
              <c:xMode val="edge"/>
              <c:yMode val="edge"/>
              <c:x val="7.5915738073727215E-3"/>
              <c:y val="0.2335347256294063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323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54</c:v>
                </c:pt>
                <c:pt idx="1">
                  <c:v>75</c:v>
                </c:pt>
                <c:pt idx="2">
                  <c:v>63</c:v>
                </c:pt>
                <c:pt idx="3">
                  <c:v>54</c:v>
                </c:pt>
                <c:pt idx="4">
                  <c:v>29</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54</c:v>
                </c:pt>
                <c:pt idx="1">
                  <c:v>56</c:v>
                </c:pt>
                <c:pt idx="2">
                  <c:v>57</c:v>
                </c:pt>
                <c:pt idx="3">
                  <c:v>58</c:v>
                </c:pt>
                <c:pt idx="4">
                  <c:v>53</c:v>
                </c:pt>
              </c:numCache>
            </c:numRef>
          </c:val>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numCache>
            </c:numRef>
          </c:val>
        </c:ser>
        <c:dLbls>
          <c:dLblPos val="outEnd"/>
          <c:showLegendKey val="0"/>
          <c:showVal val="1"/>
          <c:showCatName val="0"/>
          <c:showSerName val="0"/>
          <c:showPercent val="0"/>
          <c:showBubbleSize val="0"/>
        </c:dLbls>
        <c:gapWidth val="219"/>
        <c:overlap val="-27"/>
        <c:axId val="242791264"/>
        <c:axId val="406548128"/>
      </c:barChart>
      <c:catAx>
        <c:axId val="2427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548128"/>
        <c:crosses val="autoZero"/>
        <c:auto val="1"/>
        <c:lblAlgn val="ctr"/>
        <c:lblOffset val="100"/>
        <c:noMultiLvlLbl val="0"/>
      </c:catAx>
      <c:valAx>
        <c:axId val="40654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791264"/>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69</c:v>
                </c:pt>
                <c:pt idx="1">
                  <c:v>83</c:v>
                </c:pt>
                <c:pt idx="2">
                  <c:v>50</c:v>
                </c:pt>
                <c:pt idx="3">
                  <c:v>62</c:v>
                </c:pt>
                <c:pt idx="4">
                  <c:v>32</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61</c:v>
                </c:pt>
                <c:pt idx="1">
                  <c:v>62</c:v>
                </c:pt>
                <c:pt idx="2">
                  <c:v>62</c:v>
                </c:pt>
                <c:pt idx="3">
                  <c:v>62</c:v>
                </c:pt>
                <c:pt idx="4">
                  <c:v>51</c:v>
                </c:pt>
              </c:numCache>
            </c:numRef>
          </c:val>
        </c:ser>
        <c:ser>
          <c:idx val="2"/>
          <c:order val="2"/>
          <c:tx>
            <c:strRef>
              <c:f>Sheet1!$D$1</c:f>
              <c:strCache>
                <c:ptCount val="1"/>
                <c:pt idx="0">
                  <c:v>Column1</c:v>
                </c:pt>
              </c:strCache>
            </c:strRef>
          </c:tx>
          <c:spPr>
            <a:solidFill>
              <a:schemeClr val="accent3"/>
            </a:solidFill>
            <a:ln>
              <a:noFill/>
            </a:ln>
            <a:effectLst/>
          </c:spPr>
          <c:invertIfNegative val="0"/>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418654768"/>
        <c:axId val="418661824"/>
      </c:barChart>
      <c:catAx>
        <c:axId val="41865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61824"/>
        <c:crosses val="autoZero"/>
        <c:auto val="1"/>
        <c:lblAlgn val="ctr"/>
        <c:lblOffset val="100"/>
        <c:noMultiLvlLbl val="0"/>
      </c:catAx>
      <c:valAx>
        <c:axId val="41866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54768"/>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38</c:v>
                </c:pt>
                <c:pt idx="1">
                  <c:v>33</c:v>
                </c:pt>
                <c:pt idx="2">
                  <c:v>38</c:v>
                </c:pt>
                <c:pt idx="3">
                  <c:v>31</c:v>
                </c:pt>
                <c:pt idx="4">
                  <c:v>22</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33</c:v>
                </c:pt>
                <c:pt idx="1">
                  <c:v>36</c:v>
                </c:pt>
                <c:pt idx="2">
                  <c:v>36</c:v>
                </c:pt>
                <c:pt idx="3">
                  <c:v>37</c:v>
                </c:pt>
                <c:pt idx="4">
                  <c:v>41</c:v>
                </c:pt>
              </c:numCache>
            </c:numRef>
          </c:val>
        </c:ser>
        <c:ser>
          <c:idx val="2"/>
          <c:order val="2"/>
          <c:tx>
            <c:strRef>
              <c:f>Sheet1!$D$1</c:f>
              <c:strCache>
                <c:ptCount val="1"/>
                <c:pt idx="0">
                  <c:v>Series 3</c:v>
                </c:pt>
              </c:strCache>
            </c:strRef>
          </c:tx>
          <c:spPr>
            <a:solidFill>
              <a:schemeClr val="accent3"/>
            </a:solidFill>
            <a:ln>
              <a:noFill/>
            </a:ln>
            <a:effectLst/>
          </c:spPr>
          <c:invertIfNegative val="0"/>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418649280"/>
        <c:axId val="418662608"/>
      </c:barChart>
      <c:catAx>
        <c:axId val="41864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62608"/>
        <c:crosses val="autoZero"/>
        <c:auto val="1"/>
        <c:lblAlgn val="ctr"/>
        <c:lblOffset val="100"/>
        <c:noMultiLvlLbl val="0"/>
      </c:catAx>
      <c:valAx>
        <c:axId val="418662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49280"/>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38</c:v>
                </c:pt>
                <c:pt idx="1">
                  <c:v>33</c:v>
                </c:pt>
                <c:pt idx="2">
                  <c:v>38</c:v>
                </c:pt>
                <c:pt idx="3">
                  <c:v>19</c:v>
                </c:pt>
                <c:pt idx="4">
                  <c:v>16</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28</c:v>
                </c:pt>
                <c:pt idx="1">
                  <c:v>31</c:v>
                </c:pt>
                <c:pt idx="2">
                  <c:v>31</c:v>
                </c:pt>
                <c:pt idx="3">
                  <c:v>32</c:v>
                </c:pt>
                <c:pt idx="4">
                  <c:v>31</c:v>
                </c:pt>
              </c:numCache>
            </c:numRef>
          </c:val>
        </c:ser>
        <c:ser>
          <c:idx val="2"/>
          <c:order val="2"/>
          <c:tx>
            <c:strRef>
              <c:f>Sheet1!$D$1</c:f>
              <c:strCache>
                <c:ptCount val="1"/>
                <c:pt idx="0">
                  <c:v>Series 3</c:v>
                </c:pt>
              </c:strCache>
            </c:strRef>
          </c:tx>
          <c:spPr>
            <a:solidFill>
              <a:schemeClr val="accent3"/>
            </a:solidFill>
            <a:ln>
              <a:noFill/>
            </a:ln>
            <a:effectLst/>
          </c:spPr>
          <c:invertIfNegative val="0"/>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numCache>
            </c:numRef>
          </c:val>
        </c:ser>
        <c:dLbls>
          <c:showLegendKey val="0"/>
          <c:showVal val="0"/>
          <c:showCatName val="0"/>
          <c:showSerName val="0"/>
          <c:showPercent val="0"/>
          <c:showBubbleSize val="0"/>
        </c:dLbls>
        <c:gapWidth val="219"/>
        <c:overlap val="-27"/>
        <c:axId val="406554272"/>
        <c:axId val="406553096"/>
      </c:barChart>
      <c:catAx>
        <c:axId val="406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553096"/>
        <c:crosses val="autoZero"/>
        <c:auto val="1"/>
        <c:lblAlgn val="ctr"/>
        <c:lblOffset val="100"/>
        <c:noMultiLvlLbl val="0"/>
      </c:catAx>
      <c:valAx>
        <c:axId val="406553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554272"/>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21.2</c:v>
                </c:pt>
                <c:pt idx="1">
                  <c:v>22.4</c:v>
                </c:pt>
                <c:pt idx="2">
                  <c:v>18.8</c:v>
                </c:pt>
                <c:pt idx="3">
                  <c:v>22.1</c:v>
                </c:pt>
                <c:pt idx="4">
                  <c:v>18.2</c:v>
                </c:pt>
              </c:numCache>
            </c:numRef>
          </c:val>
        </c:ser>
        <c:ser>
          <c:idx val="1"/>
          <c:order val="1"/>
          <c:tx>
            <c:strRef>
              <c:f>Sheet1!$C$1</c:f>
              <c:strCache>
                <c:ptCount val="1"/>
                <c:pt idx="0">
                  <c:v>INDIANA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21.6</c:v>
                </c:pt>
                <c:pt idx="1">
                  <c:v>21.7</c:v>
                </c:pt>
                <c:pt idx="2">
                  <c:v>21.7</c:v>
                </c:pt>
                <c:pt idx="3">
                  <c:v>21.7</c:v>
                </c:pt>
                <c:pt idx="4">
                  <c:v>21</c:v>
                </c:pt>
              </c:numCache>
            </c:numRef>
          </c:val>
        </c:ser>
        <c:ser>
          <c:idx val="2"/>
          <c:order val="2"/>
          <c:tx>
            <c:strRef>
              <c:f>Sheet1!$D$1</c:f>
              <c:strCache>
                <c:ptCount val="1"/>
                <c:pt idx="0">
                  <c:v>NATION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pt idx="0">
                  <c:v>20.6</c:v>
                </c:pt>
                <c:pt idx="1">
                  <c:v>20.5</c:v>
                </c:pt>
                <c:pt idx="2">
                  <c:v>20.6</c:v>
                </c:pt>
                <c:pt idx="3">
                  <c:v>20.5</c:v>
                </c:pt>
                <c:pt idx="4">
                  <c:v>20.2</c:v>
                </c:pt>
              </c:numCache>
            </c:numRef>
          </c:val>
        </c:ser>
        <c:dLbls>
          <c:showLegendKey val="0"/>
          <c:showVal val="0"/>
          <c:showCatName val="0"/>
          <c:showSerName val="0"/>
          <c:showPercent val="0"/>
          <c:showBubbleSize val="0"/>
        </c:dLbls>
        <c:gapWidth val="219"/>
        <c:overlap val="-27"/>
        <c:axId val="418648104"/>
        <c:axId val="418660648"/>
      </c:barChart>
      <c:catAx>
        <c:axId val="41864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60648"/>
        <c:crosses val="autoZero"/>
        <c:auto val="1"/>
        <c:lblAlgn val="ctr"/>
        <c:lblOffset val="100"/>
        <c:noMultiLvlLbl val="0"/>
      </c:catAx>
      <c:valAx>
        <c:axId val="418660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648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23.1</c:v>
                </c:pt>
                <c:pt idx="1">
                  <c:v>24</c:v>
                </c:pt>
                <c:pt idx="2">
                  <c:v>22.8</c:v>
                </c:pt>
                <c:pt idx="3">
                  <c:v>22</c:v>
                </c:pt>
                <c:pt idx="4">
                  <c:v>19.5</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22.4</c:v>
                </c:pt>
                <c:pt idx="1">
                  <c:v>22.4</c:v>
                </c:pt>
                <c:pt idx="2">
                  <c:v>22.4</c:v>
                </c:pt>
                <c:pt idx="3">
                  <c:v>22.5</c:v>
                </c:pt>
                <c:pt idx="4">
                  <c:v>21.9</c:v>
                </c:pt>
              </c:numCache>
            </c:numRef>
          </c:val>
        </c:ser>
        <c:ser>
          <c:idx val="2"/>
          <c:order val="2"/>
          <c:tx>
            <c:strRef>
              <c:f>Sheet1!$D$1</c:f>
              <c:strCache>
                <c:ptCount val="1"/>
                <c:pt idx="0">
                  <c:v>NATION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pt idx="0">
                  <c:v>21</c:v>
                </c:pt>
                <c:pt idx="1">
                  <c:v>21</c:v>
                </c:pt>
                <c:pt idx="2">
                  <c:v>21.1</c:v>
                </c:pt>
                <c:pt idx="3">
                  <c:v>21.1</c:v>
                </c:pt>
                <c:pt idx="4">
                  <c:v>20.9</c:v>
                </c:pt>
              </c:numCache>
            </c:numRef>
          </c:val>
        </c:ser>
        <c:dLbls>
          <c:showLegendKey val="0"/>
          <c:showVal val="0"/>
          <c:showCatName val="0"/>
          <c:showSerName val="0"/>
          <c:showPercent val="0"/>
          <c:showBubbleSize val="0"/>
        </c:dLbls>
        <c:gapWidth val="219"/>
        <c:overlap val="-27"/>
        <c:axId val="418032408"/>
        <c:axId val="418030448"/>
      </c:barChart>
      <c:catAx>
        <c:axId val="41803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030448"/>
        <c:crosses val="autoZero"/>
        <c:auto val="1"/>
        <c:lblAlgn val="ctr"/>
        <c:lblOffset val="100"/>
        <c:noMultiLvlLbl val="0"/>
      </c:catAx>
      <c:valAx>
        <c:axId val="418030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032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22.8</c:v>
                </c:pt>
                <c:pt idx="1">
                  <c:v>23.5</c:v>
                </c:pt>
                <c:pt idx="2">
                  <c:v>19.100000000000001</c:v>
                </c:pt>
                <c:pt idx="3">
                  <c:v>22.1</c:v>
                </c:pt>
                <c:pt idx="4">
                  <c:v>19.600000000000001</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22.6</c:v>
                </c:pt>
                <c:pt idx="1">
                  <c:v>22.6</c:v>
                </c:pt>
                <c:pt idx="2">
                  <c:v>22.6</c:v>
                </c:pt>
                <c:pt idx="3">
                  <c:v>22.6</c:v>
                </c:pt>
                <c:pt idx="4">
                  <c:v>22.1</c:v>
                </c:pt>
              </c:numCache>
            </c:numRef>
          </c:val>
        </c:ser>
        <c:ser>
          <c:idx val="2"/>
          <c:order val="2"/>
          <c:tx>
            <c:strRef>
              <c:f>Sheet1!$D$1</c:f>
              <c:strCache>
                <c:ptCount val="1"/>
                <c:pt idx="0">
                  <c:v>NATION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pt idx="0">
                  <c:v>21.4</c:v>
                </c:pt>
                <c:pt idx="1">
                  <c:v>21.3</c:v>
                </c:pt>
                <c:pt idx="2">
                  <c:v>21.3</c:v>
                </c:pt>
                <c:pt idx="3">
                  <c:v>21.3</c:v>
                </c:pt>
                <c:pt idx="4">
                  <c:v>21.1</c:v>
                </c:pt>
              </c:numCache>
            </c:numRef>
          </c:val>
        </c:ser>
        <c:dLbls>
          <c:dLblPos val="outEnd"/>
          <c:showLegendKey val="0"/>
          <c:showVal val="1"/>
          <c:showCatName val="0"/>
          <c:showSerName val="0"/>
          <c:showPercent val="0"/>
          <c:showBubbleSize val="0"/>
        </c:dLbls>
        <c:gapWidth val="219"/>
        <c:overlap val="-27"/>
        <c:axId val="243645528"/>
        <c:axId val="243646312"/>
      </c:barChart>
      <c:catAx>
        <c:axId val="243645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6312"/>
        <c:crosses val="autoZero"/>
        <c:auto val="1"/>
        <c:lblAlgn val="ctr"/>
        <c:lblOffset val="100"/>
        <c:noMultiLvlLbl val="0"/>
      </c:catAx>
      <c:valAx>
        <c:axId val="243646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5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BREMEN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Sheet1!$B$2:$B$6</c:f>
              <c:numCache>
                <c:formatCode>General</c:formatCode>
                <c:ptCount val="5"/>
                <c:pt idx="0">
                  <c:v>21.8</c:v>
                </c:pt>
                <c:pt idx="1">
                  <c:v>22.3</c:v>
                </c:pt>
                <c:pt idx="2">
                  <c:v>21.5</c:v>
                </c:pt>
                <c:pt idx="3">
                  <c:v>22.6</c:v>
                </c:pt>
                <c:pt idx="4">
                  <c:v>18.7</c:v>
                </c:pt>
              </c:numCache>
            </c:numRef>
          </c:val>
        </c:ser>
        <c:ser>
          <c:idx val="1"/>
          <c:order val="1"/>
          <c:tx>
            <c:strRef>
              <c:f>Sheet1!$C$1</c:f>
              <c:strCache>
                <c:ptCount val="1"/>
                <c:pt idx="0">
                  <c:v>INDIANA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Sheet1!$C$2:$C$6</c:f>
              <c:numCache>
                <c:formatCode>General</c:formatCode>
                <c:ptCount val="5"/>
                <c:pt idx="0">
                  <c:v>21.6</c:v>
                </c:pt>
                <c:pt idx="1">
                  <c:v>21.9</c:v>
                </c:pt>
                <c:pt idx="2">
                  <c:v>21.9</c:v>
                </c:pt>
                <c:pt idx="3">
                  <c:v>21.9</c:v>
                </c:pt>
                <c:pt idx="4">
                  <c:v>21.4</c:v>
                </c:pt>
              </c:numCache>
            </c:numRef>
          </c:val>
        </c:ser>
        <c:ser>
          <c:idx val="2"/>
          <c:order val="2"/>
          <c:tx>
            <c:strRef>
              <c:f>Sheet1!$D$1</c:f>
              <c:strCache>
                <c:ptCount val="1"/>
                <c:pt idx="0">
                  <c:v>NATION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2009</c:v>
                </c:pt>
                <c:pt idx="1">
                  <c:v>2010</c:v>
                </c:pt>
                <c:pt idx="2">
                  <c:v>2011</c:v>
                </c:pt>
                <c:pt idx="3">
                  <c:v>2012</c:v>
                </c:pt>
                <c:pt idx="4">
                  <c:v>2013</c:v>
                </c:pt>
              </c:numCache>
            </c:numRef>
          </c:cat>
          <c:val>
            <c:numRef>
              <c:f>Sheet1!$D$2:$D$6</c:f>
              <c:numCache>
                <c:formatCode>General</c:formatCode>
                <c:ptCount val="5"/>
                <c:pt idx="0">
                  <c:v>20.9</c:v>
                </c:pt>
                <c:pt idx="1">
                  <c:v>20.9</c:v>
                </c:pt>
                <c:pt idx="2">
                  <c:v>20.9</c:v>
                </c:pt>
                <c:pt idx="3">
                  <c:v>20.9</c:v>
                </c:pt>
                <c:pt idx="4">
                  <c:v>20.7</c:v>
                </c:pt>
              </c:numCache>
            </c:numRef>
          </c:val>
        </c:ser>
        <c:dLbls>
          <c:showLegendKey val="0"/>
          <c:showVal val="0"/>
          <c:showCatName val="0"/>
          <c:showSerName val="0"/>
          <c:showPercent val="0"/>
          <c:showBubbleSize val="0"/>
        </c:dLbls>
        <c:gapWidth val="219"/>
        <c:overlap val="-27"/>
        <c:axId val="243643176"/>
        <c:axId val="243647488"/>
      </c:barChart>
      <c:catAx>
        <c:axId val="243643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7488"/>
        <c:crosses val="autoZero"/>
        <c:auto val="1"/>
        <c:lblAlgn val="ctr"/>
        <c:lblOffset val="100"/>
        <c:noMultiLvlLbl val="0"/>
      </c:catAx>
      <c:valAx>
        <c:axId val="243647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643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CAA1BB5-A883-49E0-9B86-F83BE3D33A76}" type="datetimeFigureOut">
              <a:rPr lang="en-US" smtClean="0"/>
              <a:t>11/19/2013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63037F-D28E-4FB1-B9D0-AFC8095592F8}" type="slidenum">
              <a:rPr lang="en-US" smtClean="0"/>
              <a:t>‹#›</a:t>
            </a:fld>
            <a:endParaRPr lang="en-US"/>
          </a:p>
        </p:txBody>
      </p:sp>
    </p:spTree>
    <p:extLst>
      <p:ext uri="{BB962C8B-B14F-4D97-AF65-F5344CB8AC3E}">
        <p14:creationId xmlns:p14="http://schemas.microsoft.com/office/powerpoint/2010/main" val="21486091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solidFill>
                  <a:schemeClr val="tx1"/>
                </a:solidFill>
              </a:rPr>
              <a:t>College and Career Readiness</a:t>
            </a:r>
            <a:endParaRPr lang="en-US" sz="6600" b="1" dirty="0">
              <a:solidFill>
                <a:schemeClr val="tx1"/>
              </a:solidFill>
            </a:endParaRPr>
          </a:p>
        </p:txBody>
      </p:sp>
      <p:sp>
        <p:nvSpPr>
          <p:cNvPr id="3" name="Subtitle 2"/>
          <p:cNvSpPr>
            <a:spLocks noGrp="1"/>
          </p:cNvSpPr>
          <p:nvPr>
            <p:ph type="subTitle" idx="1"/>
          </p:nvPr>
        </p:nvSpPr>
        <p:spPr/>
        <p:txBody>
          <a:bodyPr/>
          <a:lstStyle/>
          <a:p>
            <a:r>
              <a:rPr lang="en-US" dirty="0" smtClean="0"/>
              <a:t>?</a:t>
            </a:r>
            <a:endParaRPr lang="en-US" dirty="0"/>
          </a:p>
        </p:txBody>
      </p:sp>
    </p:spTree>
    <p:extLst>
      <p:ext uri="{BB962C8B-B14F-4D97-AF65-F5344CB8AC3E}">
        <p14:creationId xmlns:p14="http://schemas.microsoft.com/office/powerpoint/2010/main" val="528111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rPr>
              <a:t>5 Year Trends – Percent of Students Who Met College Readiness Benchmarks</a:t>
            </a:r>
            <a:endParaRPr lang="en-US" sz="3200"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6889759"/>
              </p:ext>
            </p:extLst>
          </p:nvPr>
        </p:nvGraphicFramePr>
        <p:xfrm>
          <a:off x="677332" y="2160586"/>
          <a:ext cx="8596847" cy="3978956"/>
        </p:xfrm>
        <a:graphic>
          <a:graphicData uri="http://schemas.openxmlformats.org/drawingml/2006/table">
            <a:tbl>
              <a:tblPr firstRow="1" bandRow="1">
                <a:tableStyleId>{5C22544A-7EE6-4342-B048-85BDC9FD1C3A}</a:tableStyleId>
              </a:tblPr>
              <a:tblGrid>
                <a:gridCol w="1228121"/>
                <a:gridCol w="1228121"/>
                <a:gridCol w="1228121"/>
                <a:gridCol w="1228121"/>
                <a:gridCol w="1228121"/>
                <a:gridCol w="1228121"/>
                <a:gridCol w="1228121"/>
              </a:tblGrid>
              <a:tr h="1021076">
                <a:tc>
                  <a:txBody>
                    <a:bodyPr/>
                    <a:lstStyle/>
                    <a:p>
                      <a:endParaRPr lang="en-US" dirty="0" smtClean="0"/>
                    </a:p>
                    <a:p>
                      <a:r>
                        <a:rPr lang="en-US" dirty="0" smtClean="0"/>
                        <a:t>YEAR</a:t>
                      </a:r>
                    </a:p>
                  </a:txBody>
                  <a:tcPr/>
                </a:tc>
                <a:tc>
                  <a:txBody>
                    <a:bodyPr/>
                    <a:lstStyle/>
                    <a:p>
                      <a:pPr algn="ctr"/>
                      <a:r>
                        <a:rPr lang="en-US" dirty="0" smtClean="0"/>
                        <a:t># Students</a:t>
                      </a:r>
                      <a:endParaRPr lang="en-US" dirty="0"/>
                    </a:p>
                  </a:txBody>
                  <a:tcPr/>
                </a:tc>
                <a:tc>
                  <a:txBody>
                    <a:bodyPr/>
                    <a:lstStyle/>
                    <a:p>
                      <a:pPr algn="ctr"/>
                      <a:r>
                        <a:rPr lang="en-US" dirty="0" smtClean="0"/>
                        <a:t>English</a:t>
                      </a:r>
                      <a:endParaRPr lang="en-US" dirty="0"/>
                    </a:p>
                  </a:txBody>
                  <a:tcPr/>
                </a:tc>
                <a:tc>
                  <a:txBody>
                    <a:bodyPr/>
                    <a:lstStyle/>
                    <a:p>
                      <a:pPr algn="ctr"/>
                      <a:r>
                        <a:rPr lang="en-US" dirty="0" smtClean="0"/>
                        <a:t>Math</a:t>
                      </a:r>
                      <a:endParaRPr lang="en-US" dirty="0"/>
                    </a:p>
                  </a:txBody>
                  <a:tcPr/>
                </a:tc>
                <a:tc>
                  <a:txBody>
                    <a:bodyPr/>
                    <a:lstStyle/>
                    <a:p>
                      <a:pPr algn="ctr"/>
                      <a:r>
                        <a:rPr lang="en-US" dirty="0" smtClean="0"/>
                        <a:t>Reading</a:t>
                      </a:r>
                      <a:endParaRPr lang="en-US" dirty="0"/>
                    </a:p>
                  </a:txBody>
                  <a:tcPr/>
                </a:tc>
                <a:tc>
                  <a:txBody>
                    <a:bodyPr/>
                    <a:lstStyle/>
                    <a:p>
                      <a:pPr algn="ctr"/>
                      <a:r>
                        <a:rPr lang="en-US" dirty="0" smtClean="0"/>
                        <a:t>Science</a:t>
                      </a:r>
                      <a:endParaRPr lang="en-US" dirty="0"/>
                    </a:p>
                  </a:txBody>
                  <a:tcPr/>
                </a:tc>
                <a:tc>
                  <a:txBody>
                    <a:bodyPr/>
                    <a:lstStyle/>
                    <a:p>
                      <a:pPr algn="ctr"/>
                      <a:r>
                        <a:rPr lang="en-US" dirty="0" smtClean="0"/>
                        <a:t>Met all 4</a:t>
                      </a:r>
                      <a:endParaRPr lang="en-US" dirty="0"/>
                    </a:p>
                  </a:txBody>
                  <a:tcPr/>
                </a:tc>
              </a:tr>
              <a:tr h="591576">
                <a:tc>
                  <a:txBody>
                    <a:bodyPr/>
                    <a:lstStyle/>
                    <a:p>
                      <a:r>
                        <a:rPr lang="en-US" dirty="0" smtClean="0"/>
                        <a:t>2009</a:t>
                      </a:r>
                      <a:endParaRPr lang="en-US" dirty="0"/>
                    </a:p>
                  </a:txBody>
                  <a:tcPr/>
                </a:tc>
                <a:tc>
                  <a:txBody>
                    <a:bodyPr/>
                    <a:lstStyle/>
                    <a:p>
                      <a:r>
                        <a:rPr lang="en-US" dirty="0" smtClean="0"/>
                        <a:t>13</a:t>
                      </a:r>
                      <a:endParaRPr lang="en-US" dirty="0"/>
                    </a:p>
                  </a:txBody>
                  <a:tcPr/>
                </a:tc>
                <a:tc>
                  <a:txBody>
                    <a:bodyPr/>
                    <a:lstStyle/>
                    <a:p>
                      <a:pPr algn="ctr"/>
                      <a:r>
                        <a:rPr lang="en-US" dirty="0" smtClean="0"/>
                        <a:t>85%</a:t>
                      </a:r>
                      <a:endParaRPr lang="en-US" dirty="0"/>
                    </a:p>
                  </a:txBody>
                  <a:tcPr/>
                </a:tc>
                <a:tc>
                  <a:txBody>
                    <a:bodyPr/>
                    <a:lstStyle/>
                    <a:p>
                      <a:pPr algn="ctr"/>
                      <a:r>
                        <a:rPr lang="en-US" dirty="0" smtClean="0"/>
                        <a:t>54%</a:t>
                      </a:r>
                      <a:endParaRPr lang="en-US" dirty="0"/>
                    </a:p>
                  </a:txBody>
                  <a:tcPr/>
                </a:tc>
                <a:tc>
                  <a:txBody>
                    <a:bodyPr/>
                    <a:lstStyle/>
                    <a:p>
                      <a:pPr algn="ctr"/>
                      <a:r>
                        <a:rPr lang="en-US" dirty="0" smtClean="0"/>
                        <a:t>69%</a:t>
                      </a:r>
                      <a:endParaRPr lang="en-US" dirty="0"/>
                    </a:p>
                  </a:txBody>
                  <a:tcPr/>
                </a:tc>
                <a:tc>
                  <a:txBody>
                    <a:bodyPr/>
                    <a:lstStyle/>
                    <a:p>
                      <a:pPr algn="ctr"/>
                      <a:r>
                        <a:rPr lang="en-US" dirty="0" smtClean="0"/>
                        <a:t>38%</a:t>
                      </a:r>
                      <a:endParaRPr lang="en-US" dirty="0"/>
                    </a:p>
                  </a:txBody>
                  <a:tcPr/>
                </a:tc>
                <a:tc>
                  <a:txBody>
                    <a:bodyPr/>
                    <a:lstStyle/>
                    <a:p>
                      <a:pPr algn="ctr"/>
                      <a:r>
                        <a:rPr lang="en-US" dirty="0" smtClean="0"/>
                        <a:t>38%</a:t>
                      </a:r>
                      <a:endParaRPr lang="en-US" dirty="0"/>
                    </a:p>
                  </a:txBody>
                  <a:tcPr/>
                </a:tc>
              </a:tr>
              <a:tr h="591576">
                <a:tc>
                  <a:txBody>
                    <a:bodyPr/>
                    <a:lstStyle/>
                    <a:p>
                      <a:r>
                        <a:rPr lang="en-US" dirty="0" smtClean="0"/>
                        <a:t>2010</a:t>
                      </a:r>
                      <a:endParaRPr lang="en-US" dirty="0"/>
                    </a:p>
                  </a:txBody>
                  <a:tcPr/>
                </a:tc>
                <a:tc>
                  <a:txBody>
                    <a:bodyPr/>
                    <a:lstStyle/>
                    <a:p>
                      <a:r>
                        <a:rPr lang="en-US" dirty="0" smtClean="0"/>
                        <a:t>12</a:t>
                      </a:r>
                      <a:endParaRPr lang="en-US" dirty="0"/>
                    </a:p>
                  </a:txBody>
                  <a:tcPr/>
                </a:tc>
                <a:tc>
                  <a:txBody>
                    <a:bodyPr/>
                    <a:lstStyle/>
                    <a:p>
                      <a:pPr algn="ctr"/>
                      <a:r>
                        <a:rPr lang="en-US" dirty="0" smtClean="0"/>
                        <a:t>83%</a:t>
                      </a:r>
                      <a:endParaRPr lang="en-US" dirty="0"/>
                    </a:p>
                  </a:txBody>
                  <a:tcPr/>
                </a:tc>
                <a:tc>
                  <a:txBody>
                    <a:bodyPr/>
                    <a:lstStyle/>
                    <a:p>
                      <a:pPr algn="ctr"/>
                      <a:r>
                        <a:rPr lang="en-US" dirty="0" smtClean="0"/>
                        <a:t>75%</a:t>
                      </a:r>
                      <a:endParaRPr lang="en-US" dirty="0"/>
                    </a:p>
                  </a:txBody>
                  <a:tcPr/>
                </a:tc>
                <a:tc>
                  <a:txBody>
                    <a:bodyPr/>
                    <a:lstStyle/>
                    <a:p>
                      <a:pPr algn="ctr"/>
                      <a:r>
                        <a:rPr lang="en-US" dirty="0" smtClean="0"/>
                        <a:t>83%</a:t>
                      </a:r>
                      <a:endParaRPr lang="en-US" dirty="0"/>
                    </a:p>
                  </a:txBody>
                  <a:tcPr/>
                </a:tc>
                <a:tc>
                  <a:txBody>
                    <a:bodyPr/>
                    <a:lstStyle/>
                    <a:p>
                      <a:pPr algn="ctr"/>
                      <a:r>
                        <a:rPr lang="en-US" dirty="0" smtClean="0"/>
                        <a:t>33%</a:t>
                      </a:r>
                      <a:endParaRPr lang="en-US" dirty="0"/>
                    </a:p>
                  </a:txBody>
                  <a:tcPr/>
                </a:tc>
                <a:tc>
                  <a:txBody>
                    <a:bodyPr/>
                    <a:lstStyle/>
                    <a:p>
                      <a:pPr algn="ctr"/>
                      <a:r>
                        <a:rPr lang="en-US" dirty="0" smtClean="0"/>
                        <a:t>33%</a:t>
                      </a:r>
                      <a:endParaRPr lang="en-US" dirty="0"/>
                    </a:p>
                  </a:txBody>
                  <a:tcPr/>
                </a:tc>
              </a:tr>
              <a:tr h="591576">
                <a:tc>
                  <a:txBody>
                    <a:bodyPr/>
                    <a:lstStyle/>
                    <a:p>
                      <a:r>
                        <a:rPr lang="en-US" dirty="0" smtClean="0"/>
                        <a:t>2011</a:t>
                      </a:r>
                      <a:endParaRPr lang="en-US" dirty="0"/>
                    </a:p>
                  </a:txBody>
                  <a:tcPr/>
                </a:tc>
                <a:tc>
                  <a:txBody>
                    <a:bodyPr/>
                    <a:lstStyle/>
                    <a:p>
                      <a:r>
                        <a:rPr lang="en-US" dirty="0" smtClean="0"/>
                        <a:t>8</a:t>
                      </a:r>
                      <a:endParaRPr lang="en-US" dirty="0"/>
                    </a:p>
                  </a:txBody>
                  <a:tcPr/>
                </a:tc>
                <a:tc>
                  <a:txBody>
                    <a:bodyPr/>
                    <a:lstStyle/>
                    <a:p>
                      <a:pPr algn="ctr"/>
                      <a:r>
                        <a:rPr lang="en-US" dirty="0" smtClean="0"/>
                        <a:t>50%</a:t>
                      </a:r>
                      <a:endParaRPr lang="en-US" dirty="0"/>
                    </a:p>
                  </a:txBody>
                  <a:tcPr/>
                </a:tc>
                <a:tc>
                  <a:txBody>
                    <a:bodyPr/>
                    <a:lstStyle/>
                    <a:p>
                      <a:pPr algn="ctr"/>
                      <a:r>
                        <a:rPr lang="en-US" dirty="0" smtClean="0"/>
                        <a:t>63%</a:t>
                      </a:r>
                      <a:endParaRPr lang="en-US" dirty="0"/>
                    </a:p>
                  </a:txBody>
                  <a:tcPr/>
                </a:tc>
                <a:tc>
                  <a:txBody>
                    <a:bodyPr/>
                    <a:lstStyle/>
                    <a:p>
                      <a:pPr algn="ctr"/>
                      <a:r>
                        <a:rPr lang="en-US" dirty="0" smtClean="0"/>
                        <a:t>50%</a:t>
                      </a:r>
                      <a:endParaRPr lang="en-US" dirty="0"/>
                    </a:p>
                  </a:txBody>
                  <a:tcPr/>
                </a:tc>
                <a:tc>
                  <a:txBody>
                    <a:bodyPr/>
                    <a:lstStyle/>
                    <a:p>
                      <a:pPr algn="ctr"/>
                      <a:r>
                        <a:rPr lang="en-US" dirty="0" smtClean="0"/>
                        <a:t>38%</a:t>
                      </a:r>
                      <a:endParaRPr lang="en-US" dirty="0"/>
                    </a:p>
                  </a:txBody>
                  <a:tcPr/>
                </a:tc>
                <a:tc>
                  <a:txBody>
                    <a:bodyPr/>
                    <a:lstStyle/>
                    <a:p>
                      <a:pPr algn="ctr"/>
                      <a:r>
                        <a:rPr lang="en-US" dirty="0" smtClean="0"/>
                        <a:t>38%</a:t>
                      </a:r>
                      <a:endParaRPr lang="en-US" dirty="0"/>
                    </a:p>
                  </a:txBody>
                  <a:tcPr/>
                </a:tc>
              </a:tr>
              <a:tr h="591576">
                <a:tc>
                  <a:txBody>
                    <a:bodyPr/>
                    <a:lstStyle/>
                    <a:p>
                      <a:r>
                        <a:rPr lang="en-US" dirty="0" smtClean="0"/>
                        <a:t>2012</a:t>
                      </a:r>
                      <a:endParaRPr lang="en-US" dirty="0"/>
                    </a:p>
                  </a:txBody>
                  <a:tcPr/>
                </a:tc>
                <a:tc>
                  <a:txBody>
                    <a:bodyPr/>
                    <a:lstStyle/>
                    <a:p>
                      <a:r>
                        <a:rPr lang="en-US" dirty="0" smtClean="0"/>
                        <a:t>26</a:t>
                      </a:r>
                      <a:endParaRPr lang="en-US" dirty="0"/>
                    </a:p>
                  </a:txBody>
                  <a:tcPr/>
                </a:tc>
                <a:tc>
                  <a:txBody>
                    <a:bodyPr/>
                    <a:lstStyle/>
                    <a:p>
                      <a:pPr algn="ctr"/>
                      <a:r>
                        <a:rPr lang="en-US" dirty="0" smtClean="0"/>
                        <a:t>96%</a:t>
                      </a:r>
                      <a:endParaRPr lang="en-US" dirty="0"/>
                    </a:p>
                  </a:txBody>
                  <a:tcPr/>
                </a:tc>
                <a:tc>
                  <a:txBody>
                    <a:bodyPr/>
                    <a:lstStyle/>
                    <a:p>
                      <a:pPr algn="ctr"/>
                      <a:r>
                        <a:rPr lang="en-US" dirty="0" smtClean="0"/>
                        <a:t>54%</a:t>
                      </a:r>
                      <a:endParaRPr lang="en-US" dirty="0"/>
                    </a:p>
                  </a:txBody>
                  <a:tcPr/>
                </a:tc>
                <a:tc>
                  <a:txBody>
                    <a:bodyPr/>
                    <a:lstStyle/>
                    <a:p>
                      <a:pPr algn="ctr"/>
                      <a:r>
                        <a:rPr lang="en-US" dirty="0" smtClean="0"/>
                        <a:t>62%</a:t>
                      </a:r>
                      <a:endParaRPr lang="en-US" dirty="0"/>
                    </a:p>
                  </a:txBody>
                  <a:tcPr/>
                </a:tc>
                <a:tc>
                  <a:txBody>
                    <a:bodyPr/>
                    <a:lstStyle/>
                    <a:p>
                      <a:pPr algn="ctr"/>
                      <a:r>
                        <a:rPr lang="en-US" dirty="0" smtClean="0"/>
                        <a:t>31%</a:t>
                      </a:r>
                      <a:endParaRPr lang="en-US" dirty="0"/>
                    </a:p>
                  </a:txBody>
                  <a:tcPr/>
                </a:tc>
                <a:tc>
                  <a:txBody>
                    <a:bodyPr/>
                    <a:lstStyle/>
                    <a:p>
                      <a:pPr algn="ctr"/>
                      <a:r>
                        <a:rPr lang="en-US" dirty="0" smtClean="0"/>
                        <a:t>19%</a:t>
                      </a:r>
                      <a:endParaRPr lang="en-US" dirty="0"/>
                    </a:p>
                  </a:txBody>
                  <a:tcPr/>
                </a:tc>
              </a:tr>
              <a:tr h="591576">
                <a:tc>
                  <a:txBody>
                    <a:bodyPr/>
                    <a:lstStyle/>
                    <a:p>
                      <a:r>
                        <a:rPr lang="en-US" dirty="0" smtClean="0"/>
                        <a:t>2013</a:t>
                      </a:r>
                      <a:endParaRPr lang="en-US" dirty="0"/>
                    </a:p>
                  </a:txBody>
                  <a:tcPr/>
                </a:tc>
                <a:tc>
                  <a:txBody>
                    <a:bodyPr/>
                    <a:lstStyle/>
                    <a:p>
                      <a:r>
                        <a:rPr lang="en-US" dirty="0" smtClean="0"/>
                        <a:t>100</a:t>
                      </a:r>
                      <a:endParaRPr lang="en-US" dirty="0"/>
                    </a:p>
                  </a:txBody>
                  <a:tcPr/>
                </a:tc>
                <a:tc>
                  <a:txBody>
                    <a:bodyPr/>
                    <a:lstStyle/>
                    <a:p>
                      <a:pPr algn="ctr"/>
                      <a:r>
                        <a:rPr lang="en-US" dirty="0" smtClean="0"/>
                        <a:t>52%</a:t>
                      </a:r>
                      <a:endParaRPr lang="en-US" dirty="0"/>
                    </a:p>
                  </a:txBody>
                  <a:tcPr/>
                </a:tc>
                <a:tc>
                  <a:txBody>
                    <a:bodyPr/>
                    <a:lstStyle/>
                    <a:p>
                      <a:pPr algn="ctr"/>
                      <a:r>
                        <a:rPr lang="en-US" dirty="0" smtClean="0"/>
                        <a:t>29%</a:t>
                      </a:r>
                      <a:endParaRPr lang="en-US" dirty="0"/>
                    </a:p>
                  </a:txBody>
                  <a:tcPr/>
                </a:tc>
                <a:tc>
                  <a:txBody>
                    <a:bodyPr/>
                    <a:lstStyle/>
                    <a:p>
                      <a:pPr algn="ctr"/>
                      <a:r>
                        <a:rPr lang="en-US" dirty="0" smtClean="0"/>
                        <a:t>32%</a:t>
                      </a:r>
                      <a:endParaRPr lang="en-US" dirty="0"/>
                    </a:p>
                  </a:txBody>
                  <a:tcPr/>
                </a:tc>
                <a:tc>
                  <a:txBody>
                    <a:bodyPr/>
                    <a:lstStyle/>
                    <a:p>
                      <a:pPr algn="ctr"/>
                      <a:r>
                        <a:rPr lang="en-US" dirty="0" smtClean="0"/>
                        <a:t>22%</a:t>
                      </a:r>
                      <a:endParaRPr lang="en-US" dirty="0"/>
                    </a:p>
                  </a:txBody>
                  <a:tcPr/>
                </a:tc>
                <a:tc>
                  <a:txBody>
                    <a:bodyPr/>
                    <a:lstStyle/>
                    <a:p>
                      <a:pPr algn="ctr"/>
                      <a:r>
                        <a:rPr lang="en-US" dirty="0" smtClean="0"/>
                        <a:t>16%</a:t>
                      </a:r>
                      <a:endParaRPr lang="en-US" dirty="0"/>
                    </a:p>
                  </a:txBody>
                  <a:tcPr/>
                </a:tc>
              </a:tr>
            </a:tbl>
          </a:graphicData>
        </a:graphic>
      </p:graphicFrame>
    </p:spTree>
    <p:extLst>
      <p:ext uri="{BB962C8B-B14F-4D97-AF65-F5344CB8AC3E}">
        <p14:creationId xmlns:p14="http://schemas.microsoft.com/office/powerpoint/2010/main" val="3117418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5 Year Trends – Percent of Students Who Met </a:t>
            </a:r>
            <a:r>
              <a:rPr lang="en-US" b="1" dirty="0" smtClean="0">
                <a:solidFill>
                  <a:schemeClr val="accent2"/>
                </a:solidFill>
              </a:rPr>
              <a:t>ENGLISH</a:t>
            </a:r>
            <a:r>
              <a:rPr lang="en-US" b="1" dirty="0" smtClean="0">
                <a:solidFill>
                  <a:schemeClr val="tx1"/>
                </a:solidFill>
              </a:rPr>
              <a:t> College Readiness Benchmarks</a:t>
            </a:r>
            <a:endParaRPr lang="en-US" b="1"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2349016"/>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377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5 Year Trends – Percent of Students Who Met </a:t>
            </a:r>
            <a:r>
              <a:rPr lang="en-US" b="1" dirty="0" smtClean="0">
                <a:solidFill>
                  <a:schemeClr val="accent2"/>
                </a:solidFill>
              </a:rPr>
              <a:t>MATH</a:t>
            </a:r>
            <a:r>
              <a:rPr lang="en-US" b="1" dirty="0" smtClean="0">
                <a:solidFill>
                  <a:schemeClr val="tx1"/>
                </a:solidFill>
              </a:rPr>
              <a:t> </a:t>
            </a:r>
            <a:r>
              <a:rPr lang="en-US" b="1" dirty="0">
                <a:solidFill>
                  <a:schemeClr val="tx1"/>
                </a:solidFill>
              </a:rPr>
              <a:t>College Readiness Benchmarks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78606172"/>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2950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5 Year Trends – Percent of Students Who Met </a:t>
            </a:r>
            <a:r>
              <a:rPr lang="en-US" b="1" dirty="0" smtClean="0">
                <a:solidFill>
                  <a:schemeClr val="accent2"/>
                </a:solidFill>
              </a:rPr>
              <a:t>READING</a:t>
            </a:r>
            <a:r>
              <a:rPr lang="en-US" b="1" dirty="0" smtClean="0">
                <a:solidFill>
                  <a:schemeClr val="tx1"/>
                </a:solidFill>
              </a:rPr>
              <a:t> </a:t>
            </a:r>
            <a:r>
              <a:rPr lang="en-US" b="1" dirty="0">
                <a:solidFill>
                  <a:schemeClr val="tx1"/>
                </a:solidFill>
              </a:rPr>
              <a:t>College Readiness Benchmarks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249476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2771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5 Year Trends – Percent of Students Who Met </a:t>
            </a:r>
            <a:r>
              <a:rPr lang="en-US" b="1" dirty="0" smtClean="0">
                <a:solidFill>
                  <a:schemeClr val="accent2"/>
                </a:solidFill>
              </a:rPr>
              <a:t>SCIENCE</a:t>
            </a:r>
            <a:r>
              <a:rPr lang="en-US" b="1" dirty="0" smtClean="0">
                <a:solidFill>
                  <a:schemeClr val="tx1"/>
                </a:solidFill>
              </a:rPr>
              <a:t> </a:t>
            </a:r>
            <a:r>
              <a:rPr lang="en-US" b="1" dirty="0">
                <a:solidFill>
                  <a:schemeClr val="tx1"/>
                </a:solidFill>
              </a:rPr>
              <a:t>College Readiness Benchmarks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4064127"/>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225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5 Year Trends – Percent of Students Who Met </a:t>
            </a:r>
            <a:r>
              <a:rPr lang="en-US" b="1" dirty="0" smtClean="0">
                <a:solidFill>
                  <a:schemeClr val="accent2"/>
                </a:solidFill>
              </a:rPr>
              <a:t>ALL 4</a:t>
            </a:r>
            <a:r>
              <a:rPr lang="en-US" b="1" dirty="0" smtClean="0">
                <a:solidFill>
                  <a:schemeClr val="tx1"/>
                </a:solidFill>
              </a:rPr>
              <a:t> </a:t>
            </a:r>
            <a:r>
              <a:rPr lang="en-US" b="1" dirty="0">
                <a:solidFill>
                  <a:schemeClr val="tx1"/>
                </a:solidFill>
              </a:rPr>
              <a:t>College Readiness Benchmarks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839948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245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Year Trends – Average ACT Scores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27903"/>
              </p:ext>
            </p:extLst>
          </p:nvPr>
        </p:nvGraphicFramePr>
        <p:xfrm>
          <a:off x="677332" y="1698168"/>
          <a:ext cx="9299423" cy="4212774"/>
        </p:xfrm>
        <a:graphic>
          <a:graphicData uri="http://schemas.openxmlformats.org/drawingml/2006/table">
            <a:tbl>
              <a:tblPr firstRow="1" bandRow="1">
                <a:tableStyleId>{5C22544A-7EE6-4342-B048-85BDC9FD1C3A}</a:tableStyleId>
              </a:tblPr>
              <a:tblGrid>
                <a:gridCol w="1328489"/>
                <a:gridCol w="1328489"/>
                <a:gridCol w="1328489"/>
                <a:gridCol w="1328489"/>
                <a:gridCol w="1328489"/>
                <a:gridCol w="1328489"/>
                <a:gridCol w="1328489"/>
              </a:tblGrid>
              <a:tr h="702129">
                <a:tc>
                  <a:txBody>
                    <a:bodyPr/>
                    <a:lstStyle/>
                    <a:p>
                      <a:r>
                        <a:rPr lang="en-US" dirty="0" smtClean="0"/>
                        <a:t>YEAR</a:t>
                      </a:r>
                      <a:endParaRPr lang="en-US" dirty="0"/>
                    </a:p>
                  </a:txBody>
                  <a:tcPr/>
                </a:tc>
                <a:tc>
                  <a:txBody>
                    <a:bodyPr/>
                    <a:lstStyle/>
                    <a:p>
                      <a:r>
                        <a:rPr lang="en-US" dirty="0" smtClean="0"/>
                        <a:t># Students</a:t>
                      </a:r>
                      <a:endParaRPr lang="en-US" dirty="0"/>
                    </a:p>
                  </a:txBody>
                  <a:tcPr/>
                </a:tc>
                <a:tc>
                  <a:txBody>
                    <a:bodyPr/>
                    <a:lstStyle/>
                    <a:p>
                      <a:pPr algn="ctr"/>
                      <a:r>
                        <a:rPr lang="en-US" dirty="0" smtClean="0"/>
                        <a:t>English</a:t>
                      </a:r>
                    </a:p>
                    <a:p>
                      <a:pPr algn="ctr"/>
                      <a:r>
                        <a:rPr lang="en-US" dirty="0" smtClean="0"/>
                        <a:t>(18)</a:t>
                      </a:r>
                      <a:endParaRPr lang="en-US" dirty="0"/>
                    </a:p>
                  </a:txBody>
                  <a:tcPr/>
                </a:tc>
                <a:tc>
                  <a:txBody>
                    <a:bodyPr/>
                    <a:lstStyle/>
                    <a:p>
                      <a:pPr algn="ctr"/>
                      <a:r>
                        <a:rPr lang="en-US" dirty="0" smtClean="0"/>
                        <a:t>Math</a:t>
                      </a:r>
                    </a:p>
                    <a:p>
                      <a:pPr algn="ctr"/>
                      <a:r>
                        <a:rPr lang="en-US" dirty="0" smtClean="0"/>
                        <a:t>(22)</a:t>
                      </a:r>
                      <a:endParaRPr lang="en-US" dirty="0"/>
                    </a:p>
                  </a:txBody>
                  <a:tcPr/>
                </a:tc>
                <a:tc>
                  <a:txBody>
                    <a:bodyPr/>
                    <a:lstStyle/>
                    <a:p>
                      <a:pPr algn="ctr"/>
                      <a:r>
                        <a:rPr lang="en-US" dirty="0" smtClean="0"/>
                        <a:t>Reading</a:t>
                      </a:r>
                    </a:p>
                    <a:p>
                      <a:pPr algn="ctr"/>
                      <a:r>
                        <a:rPr lang="en-US" dirty="0" smtClean="0"/>
                        <a:t>(22)</a:t>
                      </a:r>
                      <a:endParaRPr lang="en-US" dirty="0"/>
                    </a:p>
                  </a:txBody>
                  <a:tcPr/>
                </a:tc>
                <a:tc>
                  <a:txBody>
                    <a:bodyPr/>
                    <a:lstStyle/>
                    <a:p>
                      <a:pPr algn="ctr"/>
                      <a:r>
                        <a:rPr lang="en-US" dirty="0" smtClean="0"/>
                        <a:t>Science</a:t>
                      </a:r>
                    </a:p>
                    <a:p>
                      <a:pPr algn="ctr"/>
                      <a:r>
                        <a:rPr lang="en-US" dirty="0" smtClean="0"/>
                        <a:t>(23)</a:t>
                      </a:r>
                      <a:endParaRPr lang="en-US" dirty="0"/>
                    </a:p>
                  </a:txBody>
                  <a:tcPr/>
                </a:tc>
                <a:tc>
                  <a:txBody>
                    <a:bodyPr/>
                    <a:lstStyle/>
                    <a:p>
                      <a:pPr algn="ctr"/>
                      <a:r>
                        <a:rPr lang="en-US" dirty="0" smtClean="0"/>
                        <a:t>Composite</a:t>
                      </a:r>
                      <a:endParaRPr lang="en-US" dirty="0"/>
                    </a:p>
                  </a:txBody>
                  <a:tcPr/>
                </a:tc>
              </a:tr>
              <a:tr h="702129">
                <a:tc>
                  <a:txBody>
                    <a:bodyPr/>
                    <a:lstStyle/>
                    <a:p>
                      <a:r>
                        <a:rPr lang="en-US" sz="2000" b="1" dirty="0" smtClean="0"/>
                        <a:t>2009</a:t>
                      </a:r>
                      <a:endParaRPr lang="en-US" sz="2000" b="1" dirty="0"/>
                    </a:p>
                  </a:txBody>
                  <a:tcPr/>
                </a:tc>
                <a:tc>
                  <a:txBody>
                    <a:bodyPr/>
                    <a:lstStyle/>
                    <a:p>
                      <a:r>
                        <a:rPr lang="en-US" sz="2000" b="1" dirty="0" smtClean="0"/>
                        <a:t>13</a:t>
                      </a:r>
                    </a:p>
                  </a:txBody>
                  <a:tcPr/>
                </a:tc>
                <a:tc>
                  <a:txBody>
                    <a:bodyPr/>
                    <a:lstStyle/>
                    <a:p>
                      <a:pPr algn="ctr"/>
                      <a:r>
                        <a:rPr lang="en-US" sz="2000" b="1" dirty="0" smtClean="0"/>
                        <a:t>21.2</a:t>
                      </a:r>
                      <a:endParaRPr lang="en-US" sz="2000" b="1" dirty="0"/>
                    </a:p>
                  </a:txBody>
                  <a:tcPr/>
                </a:tc>
                <a:tc>
                  <a:txBody>
                    <a:bodyPr/>
                    <a:lstStyle/>
                    <a:p>
                      <a:pPr algn="ctr"/>
                      <a:r>
                        <a:rPr lang="en-US" sz="2000" b="1" dirty="0" smtClean="0"/>
                        <a:t>23.1</a:t>
                      </a:r>
                      <a:endParaRPr lang="en-US" sz="2000" b="1" dirty="0"/>
                    </a:p>
                  </a:txBody>
                  <a:tcPr/>
                </a:tc>
                <a:tc>
                  <a:txBody>
                    <a:bodyPr/>
                    <a:lstStyle/>
                    <a:p>
                      <a:pPr algn="ctr"/>
                      <a:r>
                        <a:rPr lang="en-US" sz="2000" b="1" dirty="0" smtClean="0"/>
                        <a:t>22.8</a:t>
                      </a:r>
                      <a:endParaRPr lang="en-US" sz="2000" b="1" dirty="0"/>
                    </a:p>
                  </a:txBody>
                  <a:tcPr/>
                </a:tc>
                <a:tc>
                  <a:txBody>
                    <a:bodyPr/>
                    <a:lstStyle/>
                    <a:p>
                      <a:pPr algn="ctr"/>
                      <a:r>
                        <a:rPr lang="en-US" sz="2000" b="1" dirty="0" smtClean="0">
                          <a:solidFill>
                            <a:srgbClr val="FF0000"/>
                          </a:solidFill>
                        </a:rPr>
                        <a:t>21.8</a:t>
                      </a:r>
                      <a:endParaRPr lang="en-US" sz="2000" b="1" dirty="0">
                        <a:solidFill>
                          <a:srgbClr val="FF0000"/>
                        </a:solidFill>
                      </a:endParaRPr>
                    </a:p>
                  </a:txBody>
                  <a:tcPr/>
                </a:tc>
                <a:tc>
                  <a:txBody>
                    <a:bodyPr/>
                    <a:lstStyle/>
                    <a:p>
                      <a:pPr algn="ctr"/>
                      <a:r>
                        <a:rPr lang="en-US" sz="2000" b="1" dirty="0" smtClean="0"/>
                        <a:t>22.4</a:t>
                      </a:r>
                      <a:endParaRPr lang="en-US" sz="2000" b="1" dirty="0"/>
                    </a:p>
                  </a:txBody>
                  <a:tcPr/>
                </a:tc>
              </a:tr>
              <a:tr h="702129">
                <a:tc>
                  <a:txBody>
                    <a:bodyPr/>
                    <a:lstStyle/>
                    <a:p>
                      <a:r>
                        <a:rPr lang="en-US" sz="2000" b="1" dirty="0" smtClean="0"/>
                        <a:t>2010</a:t>
                      </a:r>
                      <a:endParaRPr lang="en-US" sz="2000" b="1" dirty="0"/>
                    </a:p>
                  </a:txBody>
                  <a:tcPr/>
                </a:tc>
                <a:tc>
                  <a:txBody>
                    <a:bodyPr/>
                    <a:lstStyle/>
                    <a:p>
                      <a:r>
                        <a:rPr lang="en-US" sz="2000" b="1" dirty="0" smtClean="0"/>
                        <a:t>12</a:t>
                      </a:r>
                      <a:endParaRPr lang="en-US" sz="2000" b="1" dirty="0"/>
                    </a:p>
                  </a:txBody>
                  <a:tcPr/>
                </a:tc>
                <a:tc>
                  <a:txBody>
                    <a:bodyPr/>
                    <a:lstStyle/>
                    <a:p>
                      <a:pPr algn="ctr"/>
                      <a:r>
                        <a:rPr lang="en-US" sz="2000" b="1" dirty="0" smtClean="0"/>
                        <a:t>22.4</a:t>
                      </a:r>
                      <a:endParaRPr lang="en-US" sz="2000" b="1" dirty="0"/>
                    </a:p>
                  </a:txBody>
                  <a:tcPr/>
                </a:tc>
                <a:tc>
                  <a:txBody>
                    <a:bodyPr/>
                    <a:lstStyle/>
                    <a:p>
                      <a:pPr algn="ctr"/>
                      <a:r>
                        <a:rPr lang="en-US" sz="2000" b="1" dirty="0" smtClean="0"/>
                        <a:t>24</a:t>
                      </a:r>
                      <a:endParaRPr lang="en-US" sz="2000" b="1" dirty="0"/>
                    </a:p>
                  </a:txBody>
                  <a:tcPr/>
                </a:tc>
                <a:tc>
                  <a:txBody>
                    <a:bodyPr/>
                    <a:lstStyle/>
                    <a:p>
                      <a:pPr algn="ctr"/>
                      <a:r>
                        <a:rPr lang="en-US" sz="2000" b="1" dirty="0" smtClean="0"/>
                        <a:t>23.5</a:t>
                      </a:r>
                      <a:endParaRPr lang="en-US" sz="2000" b="1" dirty="0"/>
                    </a:p>
                  </a:txBody>
                  <a:tcPr/>
                </a:tc>
                <a:tc>
                  <a:txBody>
                    <a:bodyPr/>
                    <a:lstStyle/>
                    <a:p>
                      <a:pPr algn="ctr"/>
                      <a:r>
                        <a:rPr lang="en-US" sz="2000" b="1" dirty="0" smtClean="0">
                          <a:solidFill>
                            <a:srgbClr val="FF0000"/>
                          </a:solidFill>
                        </a:rPr>
                        <a:t>22.3</a:t>
                      </a:r>
                      <a:endParaRPr lang="en-US" sz="2000" b="1" dirty="0">
                        <a:solidFill>
                          <a:srgbClr val="FF0000"/>
                        </a:solidFill>
                      </a:endParaRPr>
                    </a:p>
                  </a:txBody>
                  <a:tcPr/>
                </a:tc>
                <a:tc>
                  <a:txBody>
                    <a:bodyPr/>
                    <a:lstStyle/>
                    <a:p>
                      <a:pPr algn="ctr"/>
                      <a:r>
                        <a:rPr lang="en-US" sz="2000" b="1" dirty="0" smtClean="0"/>
                        <a:t>23.2</a:t>
                      </a:r>
                      <a:endParaRPr lang="en-US" sz="2000" b="1" dirty="0"/>
                    </a:p>
                  </a:txBody>
                  <a:tcPr/>
                </a:tc>
              </a:tr>
              <a:tr h="702129">
                <a:tc>
                  <a:txBody>
                    <a:bodyPr/>
                    <a:lstStyle/>
                    <a:p>
                      <a:r>
                        <a:rPr lang="en-US" sz="2000" b="1" dirty="0" smtClean="0"/>
                        <a:t>2011</a:t>
                      </a:r>
                      <a:endParaRPr lang="en-US" sz="2000" b="1" dirty="0"/>
                    </a:p>
                  </a:txBody>
                  <a:tcPr/>
                </a:tc>
                <a:tc>
                  <a:txBody>
                    <a:bodyPr/>
                    <a:lstStyle/>
                    <a:p>
                      <a:r>
                        <a:rPr lang="en-US" sz="2000" b="1" dirty="0" smtClean="0"/>
                        <a:t>8</a:t>
                      </a:r>
                      <a:endParaRPr lang="en-US" sz="2000" b="1" dirty="0"/>
                    </a:p>
                  </a:txBody>
                  <a:tcPr/>
                </a:tc>
                <a:tc>
                  <a:txBody>
                    <a:bodyPr/>
                    <a:lstStyle/>
                    <a:p>
                      <a:pPr algn="ctr"/>
                      <a:r>
                        <a:rPr lang="en-US" sz="2000" b="1" dirty="0" smtClean="0"/>
                        <a:t>18.8</a:t>
                      </a:r>
                      <a:endParaRPr lang="en-US" sz="2000" b="1" dirty="0"/>
                    </a:p>
                  </a:txBody>
                  <a:tcPr/>
                </a:tc>
                <a:tc>
                  <a:txBody>
                    <a:bodyPr/>
                    <a:lstStyle/>
                    <a:p>
                      <a:pPr algn="ctr"/>
                      <a:r>
                        <a:rPr lang="en-US" sz="2000" b="1" dirty="0" smtClean="0"/>
                        <a:t>22.8</a:t>
                      </a:r>
                      <a:endParaRPr lang="en-US" sz="2000" b="1" dirty="0"/>
                    </a:p>
                  </a:txBody>
                  <a:tcPr/>
                </a:tc>
                <a:tc>
                  <a:txBody>
                    <a:bodyPr/>
                    <a:lstStyle/>
                    <a:p>
                      <a:pPr algn="ctr"/>
                      <a:r>
                        <a:rPr lang="en-US" sz="2000" b="1" dirty="0" smtClean="0">
                          <a:solidFill>
                            <a:srgbClr val="FF0000"/>
                          </a:solidFill>
                        </a:rPr>
                        <a:t>19.1</a:t>
                      </a:r>
                      <a:endParaRPr lang="en-US" sz="2000" b="1" dirty="0">
                        <a:solidFill>
                          <a:srgbClr val="FF0000"/>
                        </a:solidFill>
                      </a:endParaRPr>
                    </a:p>
                  </a:txBody>
                  <a:tcPr/>
                </a:tc>
                <a:tc>
                  <a:txBody>
                    <a:bodyPr/>
                    <a:lstStyle/>
                    <a:p>
                      <a:pPr algn="ctr"/>
                      <a:r>
                        <a:rPr lang="en-US" sz="2000" b="1" dirty="0" smtClean="0">
                          <a:solidFill>
                            <a:srgbClr val="FF0000"/>
                          </a:solidFill>
                        </a:rPr>
                        <a:t>21.5</a:t>
                      </a:r>
                      <a:endParaRPr lang="en-US" sz="2000" b="1" dirty="0">
                        <a:solidFill>
                          <a:srgbClr val="FF0000"/>
                        </a:solidFill>
                      </a:endParaRPr>
                    </a:p>
                  </a:txBody>
                  <a:tcPr/>
                </a:tc>
                <a:tc>
                  <a:txBody>
                    <a:bodyPr/>
                    <a:lstStyle/>
                    <a:p>
                      <a:pPr algn="ctr"/>
                      <a:r>
                        <a:rPr lang="en-US" sz="2000" b="1" dirty="0" smtClean="0"/>
                        <a:t>20.8</a:t>
                      </a:r>
                      <a:endParaRPr lang="en-US" sz="2000" b="1" dirty="0"/>
                    </a:p>
                  </a:txBody>
                  <a:tcPr/>
                </a:tc>
              </a:tr>
              <a:tr h="702129">
                <a:tc>
                  <a:txBody>
                    <a:bodyPr/>
                    <a:lstStyle/>
                    <a:p>
                      <a:r>
                        <a:rPr lang="en-US" sz="2000" b="1" dirty="0" smtClean="0"/>
                        <a:t>2012</a:t>
                      </a:r>
                      <a:endParaRPr lang="en-US" sz="2000" b="1" dirty="0"/>
                    </a:p>
                  </a:txBody>
                  <a:tcPr/>
                </a:tc>
                <a:tc>
                  <a:txBody>
                    <a:bodyPr/>
                    <a:lstStyle/>
                    <a:p>
                      <a:r>
                        <a:rPr lang="en-US" sz="2000" b="1" dirty="0" smtClean="0"/>
                        <a:t>26</a:t>
                      </a:r>
                      <a:endParaRPr lang="en-US" sz="2000" b="1" dirty="0"/>
                    </a:p>
                  </a:txBody>
                  <a:tcPr/>
                </a:tc>
                <a:tc>
                  <a:txBody>
                    <a:bodyPr/>
                    <a:lstStyle/>
                    <a:p>
                      <a:pPr algn="ctr"/>
                      <a:r>
                        <a:rPr lang="en-US" sz="2000" b="1" dirty="0" smtClean="0"/>
                        <a:t>22.1</a:t>
                      </a:r>
                      <a:endParaRPr lang="en-US" sz="2000" b="1" dirty="0"/>
                    </a:p>
                  </a:txBody>
                  <a:tcPr/>
                </a:tc>
                <a:tc>
                  <a:txBody>
                    <a:bodyPr/>
                    <a:lstStyle/>
                    <a:p>
                      <a:pPr algn="ctr"/>
                      <a:r>
                        <a:rPr lang="en-US" sz="2000" b="1" dirty="0" smtClean="0"/>
                        <a:t>22</a:t>
                      </a:r>
                      <a:endParaRPr lang="en-US" sz="2000" b="1" dirty="0"/>
                    </a:p>
                  </a:txBody>
                  <a:tcPr/>
                </a:tc>
                <a:tc>
                  <a:txBody>
                    <a:bodyPr/>
                    <a:lstStyle/>
                    <a:p>
                      <a:pPr algn="ctr"/>
                      <a:r>
                        <a:rPr lang="en-US" sz="2000" b="1" dirty="0" smtClean="0"/>
                        <a:t>22.1</a:t>
                      </a:r>
                      <a:endParaRPr lang="en-US" sz="2000" b="1" dirty="0"/>
                    </a:p>
                  </a:txBody>
                  <a:tcPr/>
                </a:tc>
                <a:tc>
                  <a:txBody>
                    <a:bodyPr/>
                    <a:lstStyle/>
                    <a:p>
                      <a:pPr algn="ctr"/>
                      <a:r>
                        <a:rPr lang="en-US" sz="2000" b="1" dirty="0" smtClean="0">
                          <a:solidFill>
                            <a:srgbClr val="FF0000"/>
                          </a:solidFill>
                        </a:rPr>
                        <a:t>22.6</a:t>
                      </a:r>
                      <a:endParaRPr lang="en-US" sz="2000" b="1" dirty="0">
                        <a:solidFill>
                          <a:srgbClr val="FF0000"/>
                        </a:solidFill>
                      </a:endParaRPr>
                    </a:p>
                  </a:txBody>
                  <a:tcPr/>
                </a:tc>
                <a:tc>
                  <a:txBody>
                    <a:bodyPr/>
                    <a:lstStyle/>
                    <a:p>
                      <a:pPr algn="ctr"/>
                      <a:r>
                        <a:rPr lang="en-US" sz="2000" b="1" dirty="0" smtClean="0"/>
                        <a:t>22.3</a:t>
                      </a:r>
                      <a:endParaRPr lang="en-US" sz="2000" b="1" dirty="0"/>
                    </a:p>
                  </a:txBody>
                  <a:tcPr/>
                </a:tc>
              </a:tr>
              <a:tr h="702129">
                <a:tc>
                  <a:txBody>
                    <a:bodyPr/>
                    <a:lstStyle/>
                    <a:p>
                      <a:r>
                        <a:rPr lang="en-US" sz="2000" b="1" dirty="0" smtClean="0"/>
                        <a:t>2013</a:t>
                      </a:r>
                      <a:endParaRPr lang="en-US" sz="2000" b="1" dirty="0"/>
                    </a:p>
                  </a:txBody>
                  <a:tcPr/>
                </a:tc>
                <a:tc>
                  <a:txBody>
                    <a:bodyPr/>
                    <a:lstStyle/>
                    <a:p>
                      <a:r>
                        <a:rPr lang="en-US" sz="2000" b="1" dirty="0" smtClean="0"/>
                        <a:t>100</a:t>
                      </a:r>
                      <a:endParaRPr lang="en-US" sz="2000" b="1" dirty="0"/>
                    </a:p>
                  </a:txBody>
                  <a:tcPr/>
                </a:tc>
                <a:tc>
                  <a:txBody>
                    <a:bodyPr/>
                    <a:lstStyle/>
                    <a:p>
                      <a:pPr algn="ctr"/>
                      <a:r>
                        <a:rPr lang="en-US" sz="2000" b="1" dirty="0" smtClean="0"/>
                        <a:t>18.2</a:t>
                      </a:r>
                      <a:endParaRPr lang="en-US" sz="2000" b="1" dirty="0"/>
                    </a:p>
                  </a:txBody>
                  <a:tcPr/>
                </a:tc>
                <a:tc>
                  <a:txBody>
                    <a:bodyPr/>
                    <a:lstStyle/>
                    <a:p>
                      <a:pPr algn="ctr"/>
                      <a:r>
                        <a:rPr lang="en-US" sz="2000" b="1" dirty="0" smtClean="0">
                          <a:solidFill>
                            <a:srgbClr val="FF0000"/>
                          </a:solidFill>
                        </a:rPr>
                        <a:t>19.5</a:t>
                      </a:r>
                      <a:endParaRPr lang="en-US" sz="2000" b="1" dirty="0">
                        <a:solidFill>
                          <a:srgbClr val="FF0000"/>
                        </a:solidFill>
                      </a:endParaRPr>
                    </a:p>
                  </a:txBody>
                  <a:tcPr/>
                </a:tc>
                <a:tc>
                  <a:txBody>
                    <a:bodyPr/>
                    <a:lstStyle/>
                    <a:p>
                      <a:pPr algn="ctr"/>
                      <a:r>
                        <a:rPr lang="en-US" sz="2000" b="1" dirty="0" smtClean="0">
                          <a:solidFill>
                            <a:srgbClr val="FF0000"/>
                          </a:solidFill>
                        </a:rPr>
                        <a:t>19.6</a:t>
                      </a:r>
                      <a:endParaRPr lang="en-US" sz="2000" b="1" dirty="0">
                        <a:solidFill>
                          <a:srgbClr val="FF0000"/>
                        </a:solidFill>
                      </a:endParaRPr>
                    </a:p>
                  </a:txBody>
                  <a:tcPr/>
                </a:tc>
                <a:tc>
                  <a:txBody>
                    <a:bodyPr/>
                    <a:lstStyle/>
                    <a:p>
                      <a:pPr algn="ctr"/>
                      <a:r>
                        <a:rPr lang="en-US" sz="2000" b="1" dirty="0" smtClean="0">
                          <a:solidFill>
                            <a:srgbClr val="FF0000"/>
                          </a:solidFill>
                        </a:rPr>
                        <a:t>18.7</a:t>
                      </a:r>
                      <a:endParaRPr lang="en-US" sz="2000" b="1" dirty="0">
                        <a:solidFill>
                          <a:srgbClr val="FF0000"/>
                        </a:solidFill>
                      </a:endParaRPr>
                    </a:p>
                  </a:txBody>
                  <a:tcPr/>
                </a:tc>
                <a:tc>
                  <a:txBody>
                    <a:bodyPr/>
                    <a:lstStyle/>
                    <a:p>
                      <a:pPr algn="ctr"/>
                      <a:r>
                        <a:rPr lang="en-US" sz="2000" b="1" dirty="0" smtClean="0"/>
                        <a:t>19.1</a:t>
                      </a:r>
                      <a:endParaRPr lang="en-US" sz="2000" b="1" dirty="0"/>
                    </a:p>
                  </a:txBody>
                  <a:tcPr/>
                </a:tc>
              </a:tr>
            </a:tbl>
          </a:graphicData>
        </a:graphic>
      </p:graphicFrame>
    </p:spTree>
    <p:extLst>
      <p:ext uri="{BB962C8B-B14F-4D97-AF65-F5344CB8AC3E}">
        <p14:creationId xmlns:p14="http://schemas.microsoft.com/office/powerpoint/2010/main" val="90079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chemeClr val="tx1"/>
                </a:solidFill>
              </a:rPr>
              <a:t>5 Year Trends  - Average ACT Scores for ENGLISH (Benchmark 18)</a:t>
            </a:r>
            <a:endParaRPr lang="en-US" sz="4000" b="1"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7603097"/>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6897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5 Year Trends </a:t>
            </a:r>
            <a:r>
              <a:rPr lang="en-US" b="1" dirty="0" smtClean="0">
                <a:solidFill>
                  <a:schemeClr val="tx1"/>
                </a:solidFill>
              </a:rPr>
              <a:t> - Average </a:t>
            </a:r>
            <a:r>
              <a:rPr lang="en-US" b="1" dirty="0">
                <a:solidFill>
                  <a:schemeClr val="tx1"/>
                </a:solidFill>
              </a:rPr>
              <a:t>ACT Scores for </a:t>
            </a:r>
            <a:r>
              <a:rPr lang="en-US" b="1" dirty="0" smtClean="0">
                <a:solidFill>
                  <a:schemeClr val="tx1"/>
                </a:solidFill>
              </a:rPr>
              <a:t>MATH (Benchmark 22)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0937963"/>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6948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tx1"/>
                </a:solidFill>
              </a:rPr>
              <a:t>5 Year Trends </a:t>
            </a:r>
            <a:r>
              <a:rPr lang="en-US" b="1" dirty="0" smtClean="0">
                <a:solidFill>
                  <a:schemeClr val="tx1"/>
                </a:solidFill>
              </a:rPr>
              <a:t> - Average </a:t>
            </a:r>
            <a:r>
              <a:rPr lang="en-US" b="1" dirty="0">
                <a:solidFill>
                  <a:schemeClr val="tx1"/>
                </a:solidFill>
              </a:rPr>
              <a:t>ACT Scores for </a:t>
            </a:r>
            <a:r>
              <a:rPr lang="en-US" b="1" dirty="0" smtClean="0">
                <a:solidFill>
                  <a:schemeClr val="tx1"/>
                </a:solidFill>
              </a:rPr>
              <a:t>READING (Benchmark 22)</a:t>
            </a:r>
            <a:br>
              <a:rPr lang="en-US" b="1" dirty="0" smtClean="0">
                <a:solidFill>
                  <a:schemeClr val="tx1"/>
                </a:solidFill>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2370492"/>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466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7329"/>
            <a:ext cx="8596668" cy="778329"/>
          </a:xfrm>
        </p:spPr>
        <p:txBody>
          <a:bodyPr>
            <a:noAutofit/>
          </a:bodyPr>
          <a:lstStyle/>
          <a:p>
            <a:pPr algn="ctr"/>
            <a:r>
              <a:rPr lang="en-US" sz="4800" b="1" dirty="0" smtClean="0"/>
              <a:t>DEFINITION</a:t>
            </a:r>
            <a:endParaRPr lang="en-US" sz="4800" b="1" dirty="0"/>
          </a:p>
        </p:txBody>
      </p:sp>
      <p:sp>
        <p:nvSpPr>
          <p:cNvPr id="3" name="Content Placeholder 2"/>
          <p:cNvSpPr>
            <a:spLocks noGrp="1"/>
          </p:cNvSpPr>
          <p:nvPr>
            <p:ph idx="1"/>
          </p:nvPr>
        </p:nvSpPr>
        <p:spPr>
          <a:xfrm>
            <a:off x="677334" y="1387929"/>
            <a:ext cx="8596668" cy="5192485"/>
          </a:xfrm>
        </p:spPr>
        <p:txBody>
          <a:bodyPr>
            <a:normAutofit lnSpcReduction="10000"/>
          </a:bodyPr>
          <a:lstStyle/>
          <a:p>
            <a:r>
              <a:rPr lang="en-US" sz="2400" b="1" dirty="0" smtClean="0"/>
              <a:t>College Readiness Standards</a:t>
            </a:r>
          </a:p>
          <a:p>
            <a:pPr marL="0" indent="0">
              <a:buNone/>
            </a:pPr>
            <a:r>
              <a:rPr lang="en-US" dirty="0"/>
              <a:t>	</a:t>
            </a:r>
            <a:r>
              <a:rPr lang="en-US" sz="2000" dirty="0" smtClean="0">
                <a:cs typeface="Times New Roman" panose="02020603050405020304" pitchFamily="18" charset="0"/>
              </a:rPr>
              <a:t>Detailed, research-based descriptions of skills and knowledge 	associated with what students are likely to know and to be able to do 	as they progress through high school.</a:t>
            </a:r>
          </a:p>
          <a:p>
            <a:r>
              <a:rPr lang="en-US" sz="2400" b="1" dirty="0" smtClean="0"/>
              <a:t>College Readiness Benchmarks</a:t>
            </a:r>
          </a:p>
          <a:p>
            <a:pPr marL="457200" lvl="1" indent="0">
              <a:buNone/>
            </a:pPr>
            <a:r>
              <a:rPr lang="en-US" sz="2000" dirty="0" smtClean="0"/>
              <a:t>Establish college readiness as measured by performance on the Explore, PLAN, and ACT college readiness assessments. Benchmarks are the minimum English, reading, mathematics, and science assessment scores required for students to have a 50% chance of obtaining a B or higher, and a 75% chance of obtaining a C or higher, in the corresponding credit-bearing college course. </a:t>
            </a:r>
          </a:p>
          <a:p>
            <a:r>
              <a:rPr lang="en-US" sz="2000" b="1" dirty="0" smtClean="0"/>
              <a:t>Students should be ready for college and/or the workforce by the time they graduate.  All high school students, whether they are planning to enter the college or the workforce, should be educated to comparable levels of readiness in reading and math. (Ready for College and Ready for Work: Same or Different?, 2006)</a:t>
            </a:r>
            <a:endParaRPr lang="en-US" sz="2000" b="1" dirty="0"/>
          </a:p>
        </p:txBody>
      </p:sp>
    </p:spTree>
    <p:extLst>
      <p:ext uri="{BB962C8B-B14F-4D97-AF65-F5344CB8AC3E}">
        <p14:creationId xmlns:p14="http://schemas.microsoft.com/office/powerpoint/2010/main" val="1500619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rPr>
              <a:t>5 Year Trends </a:t>
            </a:r>
            <a:r>
              <a:rPr lang="en-US" b="1" dirty="0" smtClean="0">
                <a:solidFill>
                  <a:schemeClr val="tx1"/>
                </a:solidFill>
              </a:rPr>
              <a:t>- Average </a:t>
            </a:r>
            <a:r>
              <a:rPr lang="en-US" b="1" dirty="0">
                <a:solidFill>
                  <a:schemeClr val="tx1"/>
                </a:solidFill>
              </a:rPr>
              <a:t>ACT Scores for </a:t>
            </a:r>
            <a:r>
              <a:rPr lang="en-US" b="1" dirty="0" smtClean="0">
                <a:solidFill>
                  <a:schemeClr val="tx1"/>
                </a:solidFill>
              </a:rPr>
              <a:t>SCIENCE (Benchmark – 23)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4974516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0106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rPr>
              <a:t>5 Year Trends </a:t>
            </a:r>
            <a:br>
              <a:rPr lang="en-US" b="1" dirty="0">
                <a:solidFill>
                  <a:schemeClr val="tx1"/>
                </a:solidFill>
              </a:rPr>
            </a:br>
            <a:r>
              <a:rPr lang="en-US" b="1" dirty="0">
                <a:solidFill>
                  <a:schemeClr val="tx1"/>
                </a:solidFill>
              </a:rPr>
              <a:t>Average </a:t>
            </a:r>
            <a:r>
              <a:rPr lang="en-US" b="1" dirty="0" smtClean="0">
                <a:solidFill>
                  <a:schemeClr val="tx1"/>
                </a:solidFill>
              </a:rPr>
              <a:t>COMPOSITE ACT Scores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8101163"/>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742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Graduating CLASS of 2012</a:t>
            </a:r>
            <a:br>
              <a:rPr lang="en-US" dirty="0" smtClean="0"/>
            </a:br>
            <a:r>
              <a:rPr lang="en-US" dirty="0" smtClean="0"/>
              <a:t>PLAN Data from 10</a:t>
            </a:r>
            <a:r>
              <a:rPr lang="en-US" baseline="30000" dirty="0" smtClean="0"/>
              <a:t>th</a:t>
            </a:r>
            <a:r>
              <a:rPr lang="en-US" dirty="0" smtClean="0"/>
              <a:t> grade (2009-10)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2494073"/>
              </p:ext>
            </p:extLst>
          </p:nvPr>
        </p:nvGraphicFramePr>
        <p:xfrm>
          <a:off x="677863" y="2160588"/>
          <a:ext cx="8596839" cy="3619725"/>
        </p:xfrm>
        <a:graphic>
          <a:graphicData uri="http://schemas.openxmlformats.org/drawingml/2006/table">
            <a:tbl>
              <a:tblPr firstRow="1" bandRow="1">
                <a:tableStyleId>{5C22544A-7EE6-4342-B048-85BDC9FD1C3A}</a:tableStyleId>
              </a:tblPr>
              <a:tblGrid>
                <a:gridCol w="2865613"/>
                <a:gridCol w="2865613"/>
                <a:gridCol w="2865613"/>
              </a:tblGrid>
              <a:tr h="723945">
                <a:tc>
                  <a:txBody>
                    <a:bodyPr/>
                    <a:lstStyle/>
                    <a:p>
                      <a:endParaRPr lang="en-US" dirty="0"/>
                    </a:p>
                  </a:txBody>
                  <a:tcPr/>
                </a:tc>
                <a:tc>
                  <a:txBody>
                    <a:bodyPr/>
                    <a:lstStyle/>
                    <a:p>
                      <a:pPr algn="ctr"/>
                      <a:r>
                        <a:rPr lang="en-US" sz="2400" b="1" dirty="0" smtClean="0"/>
                        <a:t>BREMEN</a:t>
                      </a:r>
                      <a:endParaRPr lang="en-US" sz="2400" b="1" dirty="0"/>
                    </a:p>
                  </a:txBody>
                  <a:tcPr/>
                </a:tc>
                <a:tc>
                  <a:txBody>
                    <a:bodyPr/>
                    <a:lstStyle/>
                    <a:p>
                      <a:pPr algn="ctr"/>
                      <a:r>
                        <a:rPr lang="en-US" sz="2400" b="1" dirty="0" smtClean="0"/>
                        <a:t>NATIONAL</a:t>
                      </a:r>
                      <a:endParaRPr lang="en-US" sz="2400" b="1" dirty="0"/>
                    </a:p>
                  </a:txBody>
                  <a:tcPr/>
                </a:tc>
              </a:tr>
              <a:tr h="723945">
                <a:tc>
                  <a:txBody>
                    <a:bodyPr/>
                    <a:lstStyle/>
                    <a:p>
                      <a:r>
                        <a:rPr lang="en-US" sz="2400" b="1" dirty="0" smtClean="0"/>
                        <a:t>English</a:t>
                      </a:r>
                      <a:endParaRPr lang="en-US" sz="2400" b="1" dirty="0"/>
                    </a:p>
                  </a:txBody>
                  <a:tcPr/>
                </a:tc>
                <a:tc>
                  <a:txBody>
                    <a:bodyPr/>
                    <a:lstStyle/>
                    <a:p>
                      <a:pPr algn="ctr"/>
                      <a:r>
                        <a:rPr lang="en-US" sz="2400" b="1" dirty="0" smtClean="0">
                          <a:solidFill>
                            <a:schemeClr val="accent2">
                              <a:lumMod val="75000"/>
                            </a:schemeClr>
                          </a:solidFill>
                        </a:rPr>
                        <a:t>17.5</a:t>
                      </a:r>
                      <a:endParaRPr lang="en-US" sz="2400" b="1" dirty="0">
                        <a:solidFill>
                          <a:schemeClr val="accent2">
                            <a:lumMod val="75000"/>
                          </a:schemeClr>
                        </a:solidFill>
                      </a:endParaRPr>
                    </a:p>
                  </a:txBody>
                  <a:tcPr/>
                </a:tc>
                <a:tc>
                  <a:txBody>
                    <a:bodyPr/>
                    <a:lstStyle/>
                    <a:p>
                      <a:pPr algn="ctr"/>
                      <a:r>
                        <a:rPr lang="en-US" sz="2400" b="1" dirty="0" smtClean="0"/>
                        <a:t>17.4</a:t>
                      </a:r>
                    </a:p>
                  </a:txBody>
                  <a:tcPr/>
                </a:tc>
              </a:tr>
              <a:tr h="723945">
                <a:tc>
                  <a:txBody>
                    <a:bodyPr/>
                    <a:lstStyle/>
                    <a:p>
                      <a:r>
                        <a:rPr lang="en-US" sz="2400" b="1" dirty="0" smtClean="0"/>
                        <a:t>Math</a:t>
                      </a:r>
                      <a:endParaRPr lang="en-US" sz="2400" b="1" dirty="0"/>
                    </a:p>
                  </a:txBody>
                  <a:tcPr/>
                </a:tc>
                <a:tc>
                  <a:txBody>
                    <a:bodyPr/>
                    <a:lstStyle/>
                    <a:p>
                      <a:pPr algn="ctr"/>
                      <a:r>
                        <a:rPr lang="en-US" sz="2400" b="1" dirty="0" smtClean="0">
                          <a:solidFill>
                            <a:schemeClr val="accent2">
                              <a:lumMod val="75000"/>
                            </a:schemeClr>
                          </a:solidFill>
                        </a:rPr>
                        <a:t>18.5</a:t>
                      </a:r>
                      <a:endParaRPr lang="en-US" sz="2400" b="1" dirty="0">
                        <a:solidFill>
                          <a:schemeClr val="accent2">
                            <a:lumMod val="75000"/>
                          </a:schemeClr>
                        </a:solidFill>
                      </a:endParaRPr>
                    </a:p>
                  </a:txBody>
                  <a:tcPr/>
                </a:tc>
                <a:tc>
                  <a:txBody>
                    <a:bodyPr/>
                    <a:lstStyle/>
                    <a:p>
                      <a:pPr algn="ctr"/>
                      <a:r>
                        <a:rPr lang="en-US" sz="2400" b="1" dirty="0" smtClean="0"/>
                        <a:t>17.8</a:t>
                      </a:r>
                      <a:endParaRPr lang="en-US" sz="2400" b="1" dirty="0"/>
                    </a:p>
                  </a:txBody>
                  <a:tcPr/>
                </a:tc>
              </a:tr>
              <a:tr h="723945">
                <a:tc>
                  <a:txBody>
                    <a:bodyPr/>
                    <a:lstStyle/>
                    <a:p>
                      <a:r>
                        <a:rPr lang="en-US" sz="2400" b="1" dirty="0" smtClean="0"/>
                        <a:t>Reading</a:t>
                      </a:r>
                      <a:endParaRPr lang="en-US" sz="2400" b="1" dirty="0"/>
                    </a:p>
                  </a:txBody>
                  <a:tcPr/>
                </a:tc>
                <a:tc>
                  <a:txBody>
                    <a:bodyPr/>
                    <a:lstStyle/>
                    <a:p>
                      <a:pPr algn="ctr"/>
                      <a:r>
                        <a:rPr lang="en-US" sz="2400" b="1" dirty="0" smtClean="0">
                          <a:solidFill>
                            <a:schemeClr val="accent2">
                              <a:lumMod val="75000"/>
                            </a:schemeClr>
                          </a:solidFill>
                        </a:rPr>
                        <a:t>17.3</a:t>
                      </a:r>
                      <a:endParaRPr lang="en-US" sz="2400" b="1" dirty="0">
                        <a:solidFill>
                          <a:schemeClr val="accent2">
                            <a:lumMod val="75000"/>
                          </a:schemeClr>
                        </a:solidFill>
                      </a:endParaRPr>
                    </a:p>
                  </a:txBody>
                  <a:tcPr/>
                </a:tc>
                <a:tc>
                  <a:txBody>
                    <a:bodyPr/>
                    <a:lstStyle/>
                    <a:p>
                      <a:pPr algn="ctr"/>
                      <a:r>
                        <a:rPr lang="en-US" sz="2400" b="1" dirty="0" smtClean="0"/>
                        <a:t>17.2</a:t>
                      </a:r>
                      <a:endParaRPr lang="en-US" sz="2400" b="1" dirty="0"/>
                    </a:p>
                  </a:txBody>
                  <a:tcPr/>
                </a:tc>
              </a:tr>
              <a:tr h="723945">
                <a:tc>
                  <a:txBody>
                    <a:bodyPr/>
                    <a:lstStyle/>
                    <a:p>
                      <a:r>
                        <a:rPr lang="en-US" sz="2400" b="1" dirty="0" smtClean="0"/>
                        <a:t>Science</a:t>
                      </a:r>
                      <a:endParaRPr lang="en-US" sz="2400" b="1" dirty="0"/>
                    </a:p>
                  </a:txBody>
                  <a:tcPr/>
                </a:tc>
                <a:tc>
                  <a:txBody>
                    <a:bodyPr/>
                    <a:lstStyle/>
                    <a:p>
                      <a:pPr algn="ctr"/>
                      <a:r>
                        <a:rPr lang="en-US" sz="2400" b="1" dirty="0" smtClean="0">
                          <a:solidFill>
                            <a:srgbClr val="FF0000"/>
                          </a:solidFill>
                        </a:rPr>
                        <a:t>18.1</a:t>
                      </a:r>
                      <a:endParaRPr lang="en-US" sz="2400" b="1" dirty="0">
                        <a:solidFill>
                          <a:srgbClr val="FF0000"/>
                        </a:solidFill>
                      </a:endParaRPr>
                    </a:p>
                  </a:txBody>
                  <a:tcPr/>
                </a:tc>
                <a:tc>
                  <a:txBody>
                    <a:bodyPr/>
                    <a:lstStyle/>
                    <a:p>
                      <a:pPr algn="ctr"/>
                      <a:r>
                        <a:rPr lang="en-US" sz="2400" b="1" dirty="0" smtClean="0"/>
                        <a:t>18.3</a:t>
                      </a:r>
                      <a:endParaRPr lang="en-US" sz="2400" b="1" dirty="0"/>
                    </a:p>
                  </a:txBody>
                  <a:tcPr/>
                </a:tc>
              </a:tr>
            </a:tbl>
          </a:graphicData>
        </a:graphic>
      </p:graphicFrame>
    </p:spTree>
    <p:extLst>
      <p:ext uri="{BB962C8B-B14F-4D97-AF65-F5344CB8AC3E}">
        <p14:creationId xmlns:p14="http://schemas.microsoft.com/office/powerpoint/2010/main" val="3022677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2012</a:t>
            </a:r>
            <a:endParaRPr lang="en-US" dirty="0"/>
          </a:p>
        </p:txBody>
      </p:sp>
      <p:sp>
        <p:nvSpPr>
          <p:cNvPr id="4" name="Content Placeholder 3"/>
          <p:cNvSpPr>
            <a:spLocks noGrp="1"/>
          </p:cNvSpPr>
          <p:nvPr>
            <p:ph sz="half" idx="1"/>
          </p:nvPr>
        </p:nvSpPr>
        <p:spPr/>
        <p:txBody>
          <a:bodyPr/>
          <a:lstStyle/>
          <a:p>
            <a:r>
              <a:rPr lang="en-US" dirty="0" smtClean="0"/>
              <a:t>SAT / ACT	</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706777492"/>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6085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Graduating Class of 2013 ACT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706321"/>
              </p:ext>
            </p:extLst>
          </p:nvPr>
        </p:nvGraphicFramePr>
        <p:xfrm>
          <a:off x="677336" y="2160586"/>
          <a:ext cx="8596839" cy="3929970"/>
        </p:xfrm>
        <a:graphic>
          <a:graphicData uri="http://schemas.openxmlformats.org/drawingml/2006/table">
            <a:tbl>
              <a:tblPr firstRow="1" bandRow="1">
                <a:tableStyleId>{5C22544A-7EE6-4342-B048-85BDC9FD1C3A}</a:tableStyleId>
              </a:tblPr>
              <a:tblGrid>
                <a:gridCol w="2865613"/>
                <a:gridCol w="2865613"/>
                <a:gridCol w="2865613"/>
              </a:tblGrid>
              <a:tr h="785994">
                <a:tc>
                  <a:txBody>
                    <a:bodyPr/>
                    <a:lstStyle/>
                    <a:p>
                      <a:endParaRPr lang="en-US" dirty="0"/>
                    </a:p>
                  </a:txBody>
                  <a:tcPr/>
                </a:tc>
                <a:tc>
                  <a:txBody>
                    <a:bodyPr/>
                    <a:lstStyle/>
                    <a:p>
                      <a:pPr algn="ctr"/>
                      <a:r>
                        <a:rPr lang="en-US" sz="2400" b="1" dirty="0" smtClean="0"/>
                        <a:t>Bremen Average</a:t>
                      </a:r>
                      <a:endParaRPr lang="en-US" sz="2400" b="1" dirty="0"/>
                    </a:p>
                  </a:txBody>
                  <a:tcPr/>
                </a:tc>
                <a:tc>
                  <a:txBody>
                    <a:bodyPr/>
                    <a:lstStyle/>
                    <a:p>
                      <a:pPr algn="ctr"/>
                      <a:r>
                        <a:rPr lang="en-US" sz="2400" b="1" dirty="0" smtClean="0"/>
                        <a:t>Benchmark</a:t>
                      </a:r>
                      <a:endParaRPr lang="en-US" sz="2400" b="1" dirty="0"/>
                    </a:p>
                  </a:txBody>
                  <a:tcPr/>
                </a:tc>
              </a:tr>
              <a:tr h="785994">
                <a:tc>
                  <a:txBody>
                    <a:bodyPr/>
                    <a:lstStyle/>
                    <a:p>
                      <a:r>
                        <a:rPr lang="en-US" sz="2400" b="1" dirty="0" smtClean="0"/>
                        <a:t>English</a:t>
                      </a:r>
                      <a:endParaRPr lang="en-US" sz="2400" b="1" dirty="0"/>
                    </a:p>
                  </a:txBody>
                  <a:tcPr/>
                </a:tc>
                <a:tc>
                  <a:txBody>
                    <a:bodyPr/>
                    <a:lstStyle/>
                    <a:p>
                      <a:pPr algn="ctr"/>
                      <a:r>
                        <a:rPr lang="en-US" sz="2400" b="1" dirty="0" smtClean="0">
                          <a:solidFill>
                            <a:schemeClr val="accent2">
                              <a:lumMod val="75000"/>
                            </a:schemeClr>
                          </a:solidFill>
                        </a:rPr>
                        <a:t>18.2</a:t>
                      </a:r>
                      <a:endParaRPr lang="en-US" sz="2400" b="1" dirty="0">
                        <a:solidFill>
                          <a:schemeClr val="accent2">
                            <a:lumMod val="75000"/>
                          </a:schemeClr>
                        </a:solidFill>
                      </a:endParaRPr>
                    </a:p>
                  </a:txBody>
                  <a:tcPr/>
                </a:tc>
                <a:tc>
                  <a:txBody>
                    <a:bodyPr/>
                    <a:lstStyle/>
                    <a:p>
                      <a:pPr algn="ctr"/>
                      <a:r>
                        <a:rPr lang="en-US" sz="2400" b="1" dirty="0" smtClean="0"/>
                        <a:t>18</a:t>
                      </a:r>
                      <a:endParaRPr lang="en-US" sz="2400" b="1" dirty="0"/>
                    </a:p>
                  </a:txBody>
                  <a:tcPr/>
                </a:tc>
              </a:tr>
              <a:tr h="785994">
                <a:tc>
                  <a:txBody>
                    <a:bodyPr/>
                    <a:lstStyle/>
                    <a:p>
                      <a:r>
                        <a:rPr lang="en-US" sz="2400" b="1" dirty="0" smtClean="0"/>
                        <a:t>Math</a:t>
                      </a:r>
                      <a:endParaRPr lang="en-US" sz="2400" b="1" dirty="0"/>
                    </a:p>
                  </a:txBody>
                  <a:tcPr/>
                </a:tc>
                <a:tc>
                  <a:txBody>
                    <a:bodyPr/>
                    <a:lstStyle/>
                    <a:p>
                      <a:pPr algn="ctr"/>
                      <a:r>
                        <a:rPr lang="en-US" sz="2400" b="1" dirty="0" smtClean="0">
                          <a:solidFill>
                            <a:srgbClr val="FF0000"/>
                          </a:solidFill>
                        </a:rPr>
                        <a:t>19.5</a:t>
                      </a:r>
                      <a:endParaRPr lang="en-US" sz="2400" b="1" dirty="0">
                        <a:solidFill>
                          <a:srgbClr val="FF0000"/>
                        </a:solidFill>
                      </a:endParaRPr>
                    </a:p>
                  </a:txBody>
                  <a:tcPr/>
                </a:tc>
                <a:tc>
                  <a:txBody>
                    <a:bodyPr/>
                    <a:lstStyle/>
                    <a:p>
                      <a:pPr algn="ctr"/>
                      <a:r>
                        <a:rPr lang="en-US" sz="2400" b="1" dirty="0" smtClean="0"/>
                        <a:t>22</a:t>
                      </a:r>
                      <a:endParaRPr lang="en-US" sz="2400" b="1" dirty="0"/>
                    </a:p>
                  </a:txBody>
                  <a:tcPr/>
                </a:tc>
              </a:tr>
              <a:tr h="785994">
                <a:tc>
                  <a:txBody>
                    <a:bodyPr/>
                    <a:lstStyle/>
                    <a:p>
                      <a:r>
                        <a:rPr lang="en-US" sz="2400" b="1" dirty="0" smtClean="0"/>
                        <a:t>Reading</a:t>
                      </a:r>
                      <a:endParaRPr lang="en-US" sz="2400" b="1" dirty="0"/>
                    </a:p>
                  </a:txBody>
                  <a:tcPr/>
                </a:tc>
                <a:tc>
                  <a:txBody>
                    <a:bodyPr/>
                    <a:lstStyle/>
                    <a:p>
                      <a:pPr algn="ctr"/>
                      <a:r>
                        <a:rPr lang="en-US" sz="2400" b="1" dirty="0" smtClean="0">
                          <a:solidFill>
                            <a:srgbClr val="FF0000"/>
                          </a:solidFill>
                        </a:rPr>
                        <a:t>19.6</a:t>
                      </a:r>
                      <a:endParaRPr lang="en-US" sz="2400" b="1" dirty="0">
                        <a:solidFill>
                          <a:srgbClr val="FF0000"/>
                        </a:solidFill>
                      </a:endParaRPr>
                    </a:p>
                  </a:txBody>
                  <a:tcPr/>
                </a:tc>
                <a:tc>
                  <a:txBody>
                    <a:bodyPr/>
                    <a:lstStyle/>
                    <a:p>
                      <a:pPr algn="ctr"/>
                      <a:r>
                        <a:rPr lang="en-US" sz="2400" b="1" dirty="0" smtClean="0"/>
                        <a:t>22</a:t>
                      </a:r>
                      <a:endParaRPr lang="en-US" sz="2400" b="1" dirty="0"/>
                    </a:p>
                  </a:txBody>
                  <a:tcPr/>
                </a:tc>
              </a:tr>
              <a:tr h="785994">
                <a:tc>
                  <a:txBody>
                    <a:bodyPr/>
                    <a:lstStyle/>
                    <a:p>
                      <a:r>
                        <a:rPr lang="en-US" sz="2400" b="1" dirty="0" smtClean="0"/>
                        <a:t>Science</a:t>
                      </a:r>
                      <a:endParaRPr lang="en-US" sz="2400" b="1" dirty="0"/>
                    </a:p>
                  </a:txBody>
                  <a:tcPr/>
                </a:tc>
                <a:tc>
                  <a:txBody>
                    <a:bodyPr/>
                    <a:lstStyle/>
                    <a:p>
                      <a:pPr algn="ctr"/>
                      <a:r>
                        <a:rPr lang="en-US" sz="2400" b="1" dirty="0" smtClean="0">
                          <a:solidFill>
                            <a:srgbClr val="FF0000"/>
                          </a:solidFill>
                        </a:rPr>
                        <a:t>18.7</a:t>
                      </a:r>
                      <a:endParaRPr lang="en-US" sz="2400" b="1" dirty="0">
                        <a:solidFill>
                          <a:srgbClr val="FF0000"/>
                        </a:solidFill>
                      </a:endParaRPr>
                    </a:p>
                  </a:txBody>
                  <a:tcPr/>
                </a:tc>
                <a:tc>
                  <a:txBody>
                    <a:bodyPr/>
                    <a:lstStyle/>
                    <a:p>
                      <a:pPr algn="ctr"/>
                      <a:r>
                        <a:rPr lang="en-US" sz="2400" b="1" dirty="0" smtClean="0"/>
                        <a:t>23</a:t>
                      </a:r>
                      <a:endParaRPr lang="en-US" sz="2400" b="1" dirty="0"/>
                    </a:p>
                  </a:txBody>
                  <a:tcPr/>
                </a:tc>
              </a:tr>
            </a:tbl>
          </a:graphicData>
        </a:graphic>
      </p:graphicFrame>
    </p:spTree>
    <p:extLst>
      <p:ext uri="{BB962C8B-B14F-4D97-AF65-F5344CB8AC3E}">
        <p14:creationId xmlns:p14="http://schemas.microsoft.com/office/powerpoint/2010/main" val="2303843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Class of 2013 ACT Data</a:t>
            </a:r>
            <a:endParaRPr lang="en-US"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9701745"/>
              </p:ext>
            </p:extLst>
          </p:nvPr>
        </p:nvGraphicFramePr>
        <p:xfrm>
          <a:off x="677334" y="1538514"/>
          <a:ext cx="8596312" cy="447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9335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2014 (Current Seniors)</a:t>
            </a:r>
            <a:br>
              <a:rPr lang="en-US" dirty="0" smtClean="0"/>
            </a:br>
            <a:r>
              <a:rPr lang="en-US" dirty="0" smtClean="0"/>
              <a:t>PLAN Data from 10</a:t>
            </a:r>
            <a:r>
              <a:rPr lang="en-US" baseline="30000" dirty="0" smtClean="0"/>
              <a:t>th</a:t>
            </a:r>
            <a:r>
              <a:rPr lang="en-US" dirty="0" smtClean="0"/>
              <a:t> Grade (2011-12)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0427572"/>
              </p:ext>
            </p:extLst>
          </p:nvPr>
        </p:nvGraphicFramePr>
        <p:xfrm>
          <a:off x="677336" y="2160585"/>
          <a:ext cx="8596839" cy="3995285"/>
        </p:xfrm>
        <a:graphic>
          <a:graphicData uri="http://schemas.openxmlformats.org/drawingml/2006/table">
            <a:tbl>
              <a:tblPr firstRow="1" bandRow="1">
                <a:tableStyleId>{5C22544A-7EE6-4342-B048-85BDC9FD1C3A}</a:tableStyleId>
              </a:tblPr>
              <a:tblGrid>
                <a:gridCol w="2865613"/>
                <a:gridCol w="2865613"/>
                <a:gridCol w="2865613"/>
              </a:tblGrid>
              <a:tr h="799057">
                <a:tc>
                  <a:txBody>
                    <a:bodyPr/>
                    <a:lstStyle/>
                    <a:p>
                      <a:endParaRPr lang="en-US" dirty="0"/>
                    </a:p>
                  </a:txBody>
                  <a:tcPr/>
                </a:tc>
                <a:tc>
                  <a:txBody>
                    <a:bodyPr/>
                    <a:lstStyle/>
                    <a:p>
                      <a:pPr algn="ctr"/>
                      <a:r>
                        <a:rPr lang="en-US" sz="2400" b="1" dirty="0" smtClean="0"/>
                        <a:t>Bremen Average</a:t>
                      </a:r>
                      <a:endParaRPr lang="en-US" sz="2400" b="1" dirty="0"/>
                    </a:p>
                  </a:txBody>
                  <a:tcPr/>
                </a:tc>
                <a:tc>
                  <a:txBody>
                    <a:bodyPr/>
                    <a:lstStyle/>
                    <a:p>
                      <a:pPr algn="ctr"/>
                      <a:r>
                        <a:rPr lang="en-US" sz="2400" b="1" dirty="0" smtClean="0"/>
                        <a:t>Benchmark</a:t>
                      </a:r>
                      <a:endParaRPr lang="en-US" sz="2400" b="1" dirty="0"/>
                    </a:p>
                  </a:txBody>
                  <a:tcPr/>
                </a:tc>
              </a:tr>
              <a:tr h="799057">
                <a:tc>
                  <a:txBody>
                    <a:bodyPr/>
                    <a:lstStyle/>
                    <a:p>
                      <a:r>
                        <a:rPr lang="en-US" sz="2400" b="1" dirty="0" smtClean="0"/>
                        <a:t>English</a:t>
                      </a:r>
                      <a:endParaRPr lang="en-US" sz="2400" b="1" dirty="0"/>
                    </a:p>
                  </a:txBody>
                  <a:tcPr/>
                </a:tc>
                <a:tc>
                  <a:txBody>
                    <a:bodyPr/>
                    <a:lstStyle/>
                    <a:p>
                      <a:pPr algn="ctr"/>
                      <a:r>
                        <a:rPr lang="en-US" sz="2400" b="1" dirty="0" smtClean="0">
                          <a:solidFill>
                            <a:schemeClr val="accent2">
                              <a:lumMod val="75000"/>
                            </a:schemeClr>
                          </a:solidFill>
                        </a:rPr>
                        <a:t>15.7</a:t>
                      </a:r>
                      <a:endParaRPr lang="en-US" sz="2400" b="1" dirty="0">
                        <a:solidFill>
                          <a:schemeClr val="accent2">
                            <a:lumMod val="75000"/>
                          </a:schemeClr>
                        </a:solidFill>
                      </a:endParaRPr>
                    </a:p>
                  </a:txBody>
                  <a:tcPr/>
                </a:tc>
                <a:tc>
                  <a:txBody>
                    <a:bodyPr/>
                    <a:lstStyle/>
                    <a:p>
                      <a:pPr algn="ctr"/>
                      <a:r>
                        <a:rPr lang="en-US" sz="2400" b="1" dirty="0" smtClean="0"/>
                        <a:t>15</a:t>
                      </a:r>
                      <a:endParaRPr lang="en-US" sz="2400" b="1" dirty="0"/>
                    </a:p>
                  </a:txBody>
                  <a:tcPr/>
                </a:tc>
              </a:tr>
              <a:tr h="799057">
                <a:tc>
                  <a:txBody>
                    <a:bodyPr/>
                    <a:lstStyle/>
                    <a:p>
                      <a:r>
                        <a:rPr lang="en-US" sz="2400" b="1" dirty="0" smtClean="0"/>
                        <a:t>Math</a:t>
                      </a:r>
                      <a:endParaRPr lang="en-US" sz="2400" b="1" dirty="0"/>
                    </a:p>
                  </a:txBody>
                  <a:tcPr/>
                </a:tc>
                <a:tc>
                  <a:txBody>
                    <a:bodyPr/>
                    <a:lstStyle/>
                    <a:p>
                      <a:pPr algn="ctr"/>
                      <a:r>
                        <a:rPr lang="en-US" sz="2400" b="1" dirty="0" smtClean="0">
                          <a:solidFill>
                            <a:srgbClr val="FF0000"/>
                          </a:solidFill>
                        </a:rPr>
                        <a:t>17.6</a:t>
                      </a:r>
                      <a:endParaRPr lang="en-US" sz="2400" b="1" dirty="0">
                        <a:solidFill>
                          <a:srgbClr val="FF0000"/>
                        </a:solidFill>
                      </a:endParaRPr>
                    </a:p>
                  </a:txBody>
                  <a:tcPr/>
                </a:tc>
                <a:tc>
                  <a:txBody>
                    <a:bodyPr/>
                    <a:lstStyle/>
                    <a:p>
                      <a:pPr algn="ctr"/>
                      <a:r>
                        <a:rPr lang="en-US" sz="2400" b="1" dirty="0" smtClean="0"/>
                        <a:t>19</a:t>
                      </a:r>
                    </a:p>
                  </a:txBody>
                  <a:tcPr/>
                </a:tc>
              </a:tr>
              <a:tr h="799057">
                <a:tc>
                  <a:txBody>
                    <a:bodyPr/>
                    <a:lstStyle/>
                    <a:p>
                      <a:r>
                        <a:rPr lang="en-US" sz="2400" b="1" dirty="0" smtClean="0"/>
                        <a:t>Reading </a:t>
                      </a:r>
                      <a:endParaRPr lang="en-US" sz="2400" b="1" dirty="0"/>
                    </a:p>
                  </a:txBody>
                  <a:tcPr/>
                </a:tc>
                <a:tc>
                  <a:txBody>
                    <a:bodyPr/>
                    <a:lstStyle/>
                    <a:p>
                      <a:pPr algn="ctr"/>
                      <a:r>
                        <a:rPr lang="en-US" sz="2400" b="1" dirty="0" smtClean="0">
                          <a:solidFill>
                            <a:srgbClr val="FF0000"/>
                          </a:solidFill>
                        </a:rPr>
                        <a:t>16.3</a:t>
                      </a:r>
                      <a:endParaRPr lang="en-US" sz="2400" b="1" dirty="0">
                        <a:solidFill>
                          <a:srgbClr val="FF0000"/>
                        </a:solidFill>
                      </a:endParaRPr>
                    </a:p>
                  </a:txBody>
                  <a:tcPr/>
                </a:tc>
                <a:tc>
                  <a:txBody>
                    <a:bodyPr/>
                    <a:lstStyle/>
                    <a:p>
                      <a:pPr algn="ctr"/>
                      <a:r>
                        <a:rPr lang="en-US" sz="2400" b="1" dirty="0" smtClean="0"/>
                        <a:t>17</a:t>
                      </a:r>
                      <a:endParaRPr lang="en-US" sz="2400" b="1" dirty="0"/>
                    </a:p>
                  </a:txBody>
                  <a:tcPr/>
                </a:tc>
              </a:tr>
              <a:tr h="799057">
                <a:tc>
                  <a:txBody>
                    <a:bodyPr/>
                    <a:lstStyle/>
                    <a:p>
                      <a:r>
                        <a:rPr lang="en-US" sz="2400" b="1" dirty="0" smtClean="0"/>
                        <a:t>Science</a:t>
                      </a:r>
                      <a:endParaRPr lang="en-US" sz="2400" b="1" dirty="0"/>
                    </a:p>
                  </a:txBody>
                  <a:tcPr/>
                </a:tc>
                <a:tc>
                  <a:txBody>
                    <a:bodyPr/>
                    <a:lstStyle/>
                    <a:p>
                      <a:pPr algn="ctr"/>
                      <a:r>
                        <a:rPr lang="en-US" sz="2400" b="1" dirty="0" smtClean="0">
                          <a:solidFill>
                            <a:srgbClr val="FF0000"/>
                          </a:solidFill>
                        </a:rPr>
                        <a:t>18</a:t>
                      </a:r>
                      <a:endParaRPr lang="en-US" sz="2400" b="1" dirty="0">
                        <a:solidFill>
                          <a:srgbClr val="FF0000"/>
                        </a:solidFill>
                      </a:endParaRPr>
                    </a:p>
                  </a:txBody>
                  <a:tcPr/>
                </a:tc>
                <a:tc>
                  <a:txBody>
                    <a:bodyPr/>
                    <a:lstStyle/>
                    <a:p>
                      <a:pPr algn="ctr"/>
                      <a:r>
                        <a:rPr lang="en-US" sz="2400" b="1" dirty="0" smtClean="0"/>
                        <a:t>21</a:t>
                      </a:r>
                      <a:endParaRPr lang="en-US" sz="2400" b="1" dirty="0"/>
                    </a:p>
                  </a:txBody>
                  <a:tcPr/>
                </a:tc>
              </a:tr>
            </a:tbl>
          </a:graphicData>
        </a:graphic>
      </p:graphicFrame>
    </p:spTree>
    <p:extLst>
      <p:ext uri="{BB962C8B-B14F-4D97-AF65-F5344CB8AC3E}">
        <p14:creationId xmlns:p14="http://schemas.microsoft.com/office/powerpoint/2010/main" val="4280505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2013 – ACT Data from 2011-12 School Year – District Testing Site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3723738"/>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5307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5929"/>
            <a:ext cx="8596668" cy="1320800"/>
          </a:xfrm>
        </p:spPr>
        <p:txBody>
          <a:bodyPr/>
          <a:lstStyle/>
          <a:p>
            <a:r>
              <a:rPr lang="en-US" dirty="0" smtClean="0"/>
              <a:t>Cohort Group – Seniors (Class of 2014)</a:t>
            </a:r>
            <a:endParaRPr lang="en-US" dirty="0"/>
          </a:p>
        </p:txBody>
      </p:sp>
      <p:sp>
        <p:nvSpPr>
          <p:cNvPr id="3" name="Content Placeholder 2"/>
          <p:cNvSpPr>
            <a:spLocks noGrp="1"/>
          </p:cNvSpPr>
          <p:nvPr>
            <p:ph sz="half" idx="1"/>
          </p:nvPr>
        </p:nvSpPr>
        <p:spPr/>
        <p:txBody>
          <a:bodyPr/>
          <a:lstStyle/>
          <a:p>
            <a:r>
              <a:rPr lang="en-US" dirty="0" smtClean="0"/>
              <a:t>ACT (11</a:t>
            </a:r>
            <a:r>
              <a:rPr lang="en-US" baseline="30000" dirty="0" smtClean="0"/>
              <a:t>th</a:t>
            </a:r>
            <a:r>
              <a:rPr lang="en-US" dirty="0" smtClean="0"/>
              <a:t> Grade)</a:t>
            </a:r>
          </a:p>
          <a:p>
            <a:r>
              <a:rPr lang="en-US" dirty="0" smtClean="0"/>
              <a:t>ON CD</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469543768"/>
              </p:ext>
            </p:extLst>
          </p:nvPr>
        </p:nvGraphicFramePr>
        <p:xfrm>
          <a:off x="5089525" y="2160588"/>
          <a:ext cx="4184650"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1176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2013 ACT in 11</a:t>
            </a:r>
            <a:r>
              <a:rPr lang="en-US" baseline="30000" dirty="0" smtClean="0"/>
              <a:t>th</a:t>
            </a:r>
            <a:r>
              <a:rPr lang="en-US" dirty="0" smtClean="0"/>
              <a:t> grade </a:t>
            </a:r>
            <a:r>
              <a:rPr lang="en-US" dirty="0" err="1" smtClean="0"/>
              <a:t>vs</a:t>
            </a:r>
            <a:r>
              <a:rPr lang="en-US" dirty="0" smtClean="0"/>
              <a:t> benchmark </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531944986"/>
              </p:ext>
            </p:extLst>
          </p:nvPr>
        </p:nvGraphicFramePr>
        <p:xfrm>
          <a:off x="677863" y="2160588"/>
          <a:ext cx="4183062" cy="2225040"/>
        </p:xfrm>
        <a:graphic>
          <a:graphicData uri="http://schemas.openxmlformats.org/drawingml/2006/table">
            <a:tbl>
              <a:tblPr firstRow="1" bandRow="1">
                <a:tableStyleId>{5C22544A-7EE6-4342-B048-85BDC9FD1C3A}</a:tableStyleId>
              </a:tblPr>
              <a:tblGrid>
                <a:gridCol w="1394354"/>
                <a:gridCol w="1394354"/>
                <a:gridCol w="1394354"/>
              </a:tblGrid>
              <a:tr h="370840">
                <a:tc>
                  <a:txBody>
                    <a:bodyPr/>
                    <a:lstStyle/>
                    <a:p>
                      <a:endParaRPr lang="en-US" dirty="0"/>
                    </a:p>
                  </a:txBody>
                  <a:tcPr/>
                </a:tc>
                <a:tc>
                  <a:txBody>
                    <a:bodyPr/>
                    <a:lstStyle/>
                    <a:p>
                      <a:r>
                        <a:rPr lang="en-US" dirty="0" smtClean="0"/>
                        <a:t>BREMEN</a:t>
                      </a:r>
                      <a:endParaRPr lang="en-US" dirty="0"/>
                    </a:p>
                  </a:txBody>
                  <a:tcPr/>
                </a:tc>
                <a:tc>
                  <a:txBody>
                    <a:bodyPr/>
                    <a:lstStyle/>
                    <a:p>
                      <a:r>
                        <a:rPr lang="en-US" dirty="0" smtClean="0"/>
                        <a:t>Benchmark</a:t>
                      </a:r>
                    </a:p>
                  </a:txBody>
                  <a:tcPr/>
                </a:tc>
              </a:tr>
              <a:tr h="370840">
                <a:tc>
                  <a:txBody>
                    <a:bodyPr/>
                    <a:lstStyle/>
                    <a:p>
                      <a:r>
                        <a:rPr lang="en-US" dirty="0" smtClean="0"/>
                        <a:t>English </a:t>
                      </a:r>
                      <a:endParaRPr lang="en-US" dirty="0"/>
                    </a:p>
                  </a:txBody>
                  <a:tcPr/>
                </a:tc>
                <a:tc>
                  <a:txBody>
                    <a:bodyPr/>
                    <a:lstStyle/>
                    <a:p>
                      <a:r>
                        <a:rPr lang="en-US" dirty="0" smtClean="0"/>
                        <a:t>18.1</a:t>
                      </a:r>
                      <a:endParaRPr lang="en-US" dirty="0"/>
                    </a:p>
                  </a:txBody>
                  <a:tcPr/>
                </a:tc>
                <a:tc>
                  <a:txBody>
                    <a:bodyPr/>
                    <a:lstStyle/>
                    <a:p>
                      <a:r>
                        <a:rPr lang="en-US" dirty="0" smtClean="0"/>
                        <a:t>18</a:t>
                      </a:r>
                      <a:endParaRPr lang="en-US" dirty="0"/>
                    </a:p>
                  </a:txBody>
                  <a:tcPr/>
                </a:tc>
              </a:tr>
              <a:tr h="370840">
                <a:tc>
                  <a:txBody>
                    <a:bodyPr/>
                    <a:lstStyle/>
                    <a:p>
                      <a:r>
                        <a:rPr lang="en-US" dirty="0" smtClean="0"/>
                        <a:t>Math</a:t>
                      </a:r>
                      <a:endParaRPr lang="en-US" dirty="0"/>
                    </a:p>
                  </a:txBody>
                  <a:tcPr/>
                </a:tc>
                <a:tc>
                  <a:txBody>
                    <a:bodyPr/>
                    <a:lstStyle/>
                    <a:p>
                      <a:r>
                        <a:rPr lang="en-US" dirty="0" smtClean="0"/>
                        <a:t>19.5</a:t>
                      </a:r>
                      <a:endParaRPr lang="en-US" dirty="0"/>
                    </a:p>
                  </a:txBody>
                  <a:tcPr/>
                </a:tc>
                <a:tc>
                  <a:txBody>
                    <a:bodyPr/>
                    <a:lstStyle/>
                    <a:p>
                      <a:r>
                        <a:rPr lang="en-US" dirty="0" smtClean="0"/>
                        <a:t>22</a:t>
                      </a:r>
                      <a:endParaRPr lang="en-US" dirty="0"/>
                    </a:p>
                  </a:txBody>
                  <a:tcPr/>
                </a:tc>
              </a:tr>
              <a:tr h="370840">
                <a:tc>
                  <a:txBody>
                    <a:bodyPr/>
                    <a:lstStyle/>
                    <a:p>
                      <a:r>
                        <a:rPr lang="en-US" dirty="0" smtClean="0"/>
                        <a:t>Reading</a:t>
                      </a:r>
                      <a:endParaRPr lang="en-US" dirty="0"/>
                    </a:p>
                  </a:txBody>
                  <a:tcPr/>
                </a:tc>
                <a:tc>
                  <a:txBody>
                    <a:bodyPr/>
                    <a:lstStyle/>
                    <a:p>
                      <a:r>
                        <a:rPr lang="en-US" dirty="0" smtClean="0"/>
                        <a:t>19.4</a:t>
                      </a:r>
                      <a:endParaRPr lang="en-US" dirty="0"/>
                    </a:p>
                  </a:txBody>
                  <a:tcPr/>
                </a:tc>
                <a:tc>
                  <a:txBody>
                    <a:bodyPr/>
                    <a:lstStyle/>
                    <a:p>
                      <a:r>
                        <a:rPr lang="en-US" dirty="0" smtClean="0"/>
                        <a:t>21</a:t>
                      </a:r>
                      <a:endParaRPr lang="en-US" dirty="0"/>
                    </a:p>
                  </a:txBody>
                  <a:tcPr/>
                </a:tc>
              </a:tr>
              <a:tr h="370840">
                <a:tc>
                  <a:txBody>
                    <a:bodyPr/>
                    <a:lstStyle/>
                    <a:p>
                      <a:r>
                        <a:rPr lang="en-US" dirty="0" smtClean="0"/>
                        <a:t>Science</a:t>
                      </a:r>
                      <a:endParaRPr lang="en-US" dirty="0"/>
                    </a:p>
                  </a:txBody>
                  <a:tcPr/>
                </a:tc>
                <a:tc>
                  <a:txBody>
                    <a:bodyPr/>
                    <a:lstStyle/>
                    <a:p>
                      <a:r>
                        <a:rPr lang="en-US" dirty="0" smtClean="0"/>
                        <a:t>18.7</a:t>
                      </a:r>
                      <a:endParaRPr lang="en-US" dirty="0"/>
                    </a:p>
                  </a:txBody>
                  <a:tcPr/>
                </a:tc>
                <a:tc>
                  <a:txBody>
                    <a:bodyPr/>
                    <a:lstStyle/>
                    <a:p>
                      <a:r>
                        <a:rPr lang="en-US" dirty="0" smtClean="0"/>
                        <a:t>24</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83471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868" y="596900"/>
            <a:ext cx="8991600" cy="1320800"/>
          </a:xfrm>
        </p:spPr>
        <p:txBody>
          <a:bodyPr/>
          <a:lstStyle/>
          <a:p>
            <a:r>
              <a:rPr lang="en-US" dirty="0" smtClean="0"/>
              <a:t>What College and Career Readiness IS NOT</a:t>
            </a:r>
            <a:endParaRPr lang="en-US" dirty="0"/>
          </a:p>
        </p:txBody>
      </p:sp>
      <p:sp>
        <p:nvSpPr>
          <p:cNvPr id="3" name="Content Placeholder 2"/>
          <p:cNvSpPr>
            <a:spLocks noGrp="1"/>
          </p:cNvSpPr>
          <p:nvPr>
            <p:ph idx="1"/>
          </p:nvPr>
        </p:nvSpPr>
        <p:spPr/>
        <p:txBody>
          <a:bodyPr/>
          <a:lstStyle/>
          <a:p>
            <a:r>
              <a:rPr lang="en-US" dirty="0" smtClean="0"/>
              <a:t>It is NOT Reading Level </a:t>
            </a:r>
            <a:endParaRPr lang="en-US" dirty="0"/>
          </a:p>
        </p:txBody>
      </p:sp>
    </p:spTree>
    <p:extLst>
      <p:ext uri="{BB962C8B-B14F-4D97-AF65-F5344CB8AC3E}">
        <p14:creationId xmlns:p14="http://schemas.microsoft.com/office/powerpoint/2010/main" val="2547747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2013 ACT Data taken as Juniors – 100 Students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93480549"/>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4540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Class of 2014 – PLAN </a:t>
            </a:r>
            <a:r>
              <a:rPr lang="en-US" dirty="0" err="1" smtClean="0"/>
              <a:t>vs</a:t>
            </a:r>
            <a:r>
              <a:rPr lang="en-US" dirty="0" smtClean="0"/>
              <a:t> Nation</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028257166"/>
              </p:ext>
            </p:extLst>
          </p:nvPr>
        </p:nvGraphicFramePr>
        <p:xfrm>
          <a:off x="677863" y="2160588"/>
          <a:ext cx="8596311" cy="2225040"/>
        </p:xfrm>
        <a:graphic>
          <a:graphicData uri="http://schemas.openxmlformats.org/drawingml/2006/table">
            <a:tbl>
              <a:tblPr firstRow="1" bandRow="1">
                <a:tableStyleId>{5C22544A-7EE6-4342-B048-85BDC9FD1C3A}</a:tableStyleId>
              </a:tblPr>
              <a:tblGrid>
                <a:gridCol w="2865437"/>
                <a:gridCol w="2865437"/>
                <a:gridCol w="2865437"/>
              </a:tblGrid>
              <a:tr h="370840">
                <a:tc>
                  <a:txBody>
                    <a:bodyPr/>
                    <a:lstStyle/>
                    <a:p>
                      <a:endParaRPr lang="en-US" dirty="0"/>
                    </a:p>
                  </a:txBody>
                  <a:tcPr/>
                </a:tc>
                <a:tc>
                  <a:txBody>
                    <a:bodyPr/>
                    <a:lstStyle/>
                    <a:p>
                      <a:r>
                        <a:rPr lang="en-US" dirty="0" smtClean="0"/>
                        <a:t>Bremen</a:t>
                      </a:r>
                      <a:endParaRPr lang="en-US" dirty="0"/>
                    </a:p>
                  </a:txBody>
                  <a:tcPr/>
                </a:tc>
                <a:tc>
                  <a:txBody>
                    <a:bodyPr/>
                    <a:lstStyle/>
                    <a:p>
                      <a:r>
                        <a:rPr lang="en-US" dirty="0" smtClean="0"/>
                        <a:t>Nation</a:t>
                      </a:r>
                      <a:endParaRPr lang="en-US" dirty="0"/>
                    </a:p>
                  </a:txBody>
                  <a:tcPr/>
                </a:tc>
              </a:tr>
              <a:tr h="370840">
                <a:tc>
                  <a:txBody>
                    <a:bodyPr/>
                    <a:lstStyle/>
                    <a:p>
                      <a:r>
                        <a:rPr lang="en-US" dirty="0" smtClean="0"/>
                        <a:t>English</a:t>
                      </a:r>
                    </a:p>
                  </a:txBody>
                  <a:tcPr/>
                </a:tc>
                <a:tc>
                  <a:txBody>
                    <a:bodyPr/>
                    <a:lstStyle/>
                    <a:p>
                      <a:r>
                        <a:rPr lang="en-US" dirty="0" smtClean="0"/>
                        <a:t>15.7</a:t>
                      </a:r>
                      <a:endParaRPr lang="en-US" dirty="0"/>
                    </a:p>
                  </a:txBody>
                  <a:tcPr/>
                </a:tc>
                <a:tc>
                  <a:txBody>
                    <a:bodyPr/>
                    <a:lstStyle/>
                    <a:p>
                      <a:r>
                        <a:rPr lang="en-US" dirty="0" smtClean="0"/>
                        <a:t>16.2</a:t>
                      </a:r>
                      <a:endParaRPr lang="en-US" dirty="0"/>
                    </a:p>
                  </a:txBody>
                  <a:tcPr/>
                </a:tc>
              </a:tr>
              <a:tr h="370840">
                <a:tc>
                  <a:txBody>
                    <a:bodyPr/>
                    <a:lstStyle/>
                    <a:p>
                      <a:r>
                        <a:rPr lang="en-US" dirty="0" smtClean="0"/>
                        <a:t>Math</a:t>
                      </a:r>
                    </a:p>
                  </a:txBody>
                  <a:tcPr/>
                </a:tc>
                <a:tc>
                  <a:txBody>
                    <a:bodyPr/>
                    <a:lstStyle/>
                    <a:p>
                      <a:r>
                        <a:rPr lang="en-US" dirty="0" smtClean="0"/>
                        <a:t>17.6</a:t>
                      </a:r>
                      <a:endParaRPr lang="en-US" dirty="0"/>
                    </a:p>
                  </a:txBody>
                  <a:tcPr/>
                </a:tc>
                <a:tc>
                  <a:txBody>
                    <a:bodyPr/>
                    <a:lstStyle/>
                    <a:p>
                      <a:r>
                        <a:rPr lang="en-US" dirty="0" smtClean="0"/>
                        <a:t>17.6</a:t>
                      </a:r>
                    </a:p>
                  </a:txBody>
                  <a:tcPr/>
                </a:tc>
              </a:tr>
              <a:tr h="370840">
                <a:tc>
                  <a:txBody>
                    <a:bodyPr/>
                    <a:lstStyle/>
                    <a:p>
                      <a:r>
                        <a:rPr lang="en-US" dirty="0" smtClean="0"/>
                        <a:t>Reading</a:t>
                      </a:r>
                      <a:endParaRPr lang="en-US" dirty="0"/>
                    </a:p>
                  </a:txBody>
                  <a:tcPr/>
                </a:tc>
                <a:tc>
                  <a:txBody>
                    <a:bodyPr/>
                    <a:lstStyle/>
                    <a:p>
                      <a:r>
                        <a:rPr lang="en-US" dirty="0" smtClean="0"/>
                        <a:t>16.3</a:t>
                      </a:r>
                      <a:endParaRPr lang="en-US" dirty="0"/>
                    </a:p>
                  </a:txBody>
                  <a:tcPr/>
                </a:tc>
                <a:tc>
                  <a:txBody>
                    <a:bodyPr/>
                    <a:lstStyle/>
                    <a:p>
                      <a:r>
                        <a:rPr lang="en-US" dirty="0" smtClean="0"/>
                        <a:t>16.7</a:t>
                      </a:r>
                      <a:endParaRPr lang="en-US" dirty="0"/>
                    </a:p>
                  </a:txBody>
                  <a:tcPr/>
                </a:tc>
              </a:tr>
              <a:tr h="370840">
                <a:tc>
                  <a:txBody>
                    <a:bodyPr/>
                    <a:lstStyle/>
                    <a:p>
                      <a:r>
                        <a:rPr lang="en-US" dirty="0" smtClean="0"/>
                        <a:t>Science</a:t>
                      </a:r>
                      <a:endParaRPr lang="en-US" dirty="0"/>
                    </a:p>
                  </a:txBody>
                  <a:tcPr/>
                </a:tc>
                <a:tc>
                  <a:txBody>
                    <a:bodyPr/>
                    <a:lstStyle/>
                    <a:p>
                      <a:r>
                        <a:rPr lang="en-US" dirty="0" smtClean="0"/>
                        <a:t>18</a:t>
                      </a:r>
                      <a:endParaRPr lang="en-US" dirty="0"/>
                    </a:p>
                  </a:txBody>
                  <a:tcPr/>
                </a:tc>
                <a:tc>
                  <a:txBody>
                    <a:bodyPr/>
                    <a:lstStyle/>
                    <a:p>
                      <a:r>
                        <a:rPr lang="en-US" dirty="0" smtClean="0"/>
                        <a:t>17.8</a:t>
                      </a:r>
                      <a:endParaRPr lang="en-US" dirty="0"/>
                    </a:p>
                  </a:txBody>
                  <a:tcPr/>
                </a:tc>
              </a:tr>
              <a:tr h="370840">
                <a:tc>
                  <a:txBody>
                    <a:bodyPr/>
                    <a:lstStyle/>
                    <a:p>
                      <a:r>
                        <a:rPr lang="en-US" dirty="0" smtClean="0"/>
                        <a:t>Composite</a:t>
                      </a:r>
                      <a:endParaRPr lang="en-US" dirty="0"/>
                    </a:p>
                  </a:txBody>
                  <a:tcPr/>
                </a:tc>
                <a:tc>
                  <a:txBody>
                    <a:bodyPr/>
                    <a:lstStyle/>
                    <a:p>
                      <a:r>
                        <a:rPr lang="en-US" dirty="0" smtClean="0"/>
                        <a:t>17</a:t>
                      </a:r>
                      <a:endParaRPr lang="en-US" dirty="0"/>
                    </a:p>
                  </a:txBody>
                  <a:tcPr/>
                </a:tc>
                <a:tc>
                  <a:txBody>
                    <a:bodyPr/>
                    <a:lstStyle/>
                    <a:p>
                      <a:r>
                        <a:rPr lang="en-US" dirty="0" smtClean="0"/>
                        <a:t>17.2</a:t>
                      </a:r>
                      <a:endParaRPr lang="en-US" dirty="0"/>
                    </a:p>
                  </a:txBody>
                  <a:tcPr/>
                </a:tc>
              </a:tr>
            </a:tbl>
          </a:graphicData>
        </a:graphic>
      </p:graphicFrame>
    </p:spTree>
    <p:extLst>
      <p:ext uri="{BB962C8B-B14F-4D97-AF65-F5344CB8AC3E}">
        <p14:creationId xmlns:p14="http://schemas.microsoft.com/office/powerpoint/2010/main" val="4002715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2015 – Current Juniors</a:t>
            </a:r>
            <a:endParaRPr lang="en-US" dirty="0"/>
          </a:p>
        </p:txBody>
      </p:sp>
      <p:graphicFrame>
        <p:nvGraphicFramePr>
          <p:cNvPr id="14" name="Content Placeholder 13"/>
          <p:cNvGraphicFramePr>
            <a:graphicFrameLocks noGrp="1"/>
          </p:cNvGraphicFramePr>
          <p:nvPr>
            <p:ph sz="half" idx="1"/>
            <p:extLst>
              <p:ext uri="{D42A27DB-BD31-4B8C-83A1-F6EECF244321}">
                <p14:modId xmlns:p14="http://schemas.microsoft.com/office/powerpoint/2010/main" val="4261500089"/>
              </p:ext>
            </p:extLst>
          </p:nvPr>
        </p:nvGraphicFramePr>
        <p:xfrm>
          <a:off x="440872" y="1747158"/>
          <a:ext cx="4686300" cy="42948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ontent Placeholder 21"/>
          <p:cNvGraphicFramePr>
            <a:graphicFrameLocks noGrp="1"/>
          </p:cNvGraphicFramePr>
          <p:nvPr>
            <p:ph sz="half" idx="2"/>
            <p:extLst>
              <p:ext uri="{D42A27DB-BD31-4B8C-83A1-F6EECF244321}">
                <p14:modId xmlns:p14="http://schemas.microsoft.com/office/powerpoint/2010/main" val="554677885"/>
              </p:ext>
            </p:extLst>
          </p:nvPr>
        </p:nvGraphicFramePr>
        <p:xfrm>
          <a:off x="5110842" y="1747158"/>
          <a:ext cx="4735287" cy="42948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2522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5286"/>
          </a:xfrm>
        </p:spPr>
        <p:txBody>
          <a:bodyPr/>
          <a:lstStyle/>
          <a:p>
            <a:r>
              <a:rPr lang="en-US" dirty="0" smtClean="0"/>
              <a:t>Class of 2105</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800135721"/>
              </p:ext>
            </p:extLst>
          </p:nvPr>
        </p:nvGraphicFramePr>
        <p:xfrm>
          <a:off x="677863" y="2160588"/>
          <a:ext cx="4183062" cy="2225040"/>
        </p:xfrm>
        <a:graphic>
          <a:graphicData uri="http://schemas.openxmlformats.org/drawingml/2006/table">
            <a:tbl>
              <a:tblPr firstRow="1" bandRow="1">
                <a:tableStyleId>{5C22544A-7EE6-4342-B048-85BDC9FD1C3A}</a:tableStyleId>
              </a:tblPr>
              <a:tblGrid>
                <a:gridCol w="1394354"/>
                <a:gridCol w="1394354"/>
                <a:gridCol w="1394354"/>
              </a:tblGrid>
              <a:tr h="370840">
                <a:tc>
                  <a:txBody>
                    <a:bodyPr/>
                    <a:lstStyle/>
                    <a:p>
                      <a:endParaRPr lang="en-US" dirty="0"/>
                    </a:p>
                  </a:txBody>
                  <a:tcPr/>
                </a:tc>
                <a:tc>
                  <a:txBody>
                    <a:bodyPr/>
                    <a:lstStyle/>
                    <a:p>
                      <a:r>
                        <a:rPr lang="en-US" dirty="0" smtClean="0"/>
                        <a:t>Bremen</a:t>
                      </a:r>
                      <a:endParaRPr lang="en-US" dirty="0"/>
                    </a:p>
                  </a:txBody>
                  <a:tcPr/>
                </a:tc>
                <a:tc>
                  <a:txBody>
                    <a:bodyPr/>
                    <a:lstStyle/>
                    <a:p>
                      <a:r>
                        <a:rPr lang="en-US" dirty="0" smtClean="0"/>
                        <a:t>Nation</a:t>
                      </a:r>
                      <a:endParaRPr lang="en-US" dirty="0"/>
                    </a:p>
                  </a:txBody>
                  <a:tcPr/>
                </a:tc>
              </a:tr>
              <a:tr h="370840">
                <a:tc>
                  <a:txBody>
                    <a:bodyPr/>
                    <a:lstStyle/>
                    <a:p>
                      <a:r>
                        <a:rPr lang="en-US" dirty="0" smtClean="0"/>
                        <a:t>English</a:t>
                      </a:r>
                      <a:endParaRPr lang="en-US" dirty="0"/>
                    </a:p>
                  </a:txBody>
                  <a:tcPr/>
                </a:tc>
                <a:tc>
                  <a:txBody>
                    <a:bodyPr/>
                    <a:lstStyle/>
                    <a:p>
                      <a:r>
                        <a:rPr lang="en-US" dirty="0" smtClean="0"/>
                        <a:t>17.7</a:t>
                      </a:r>
                      <a:endParaRPr lang="en-US" dirty="0"/>
                    </a:p>
                  </a:txBody>
                  <a:tcPr/>
                </a:tc>
                <a:tc>
                  <a:txBody>
                    <a:bodyPr/>
                    <a:lstStyle/>
                    <a:p>
                      <a:r>
                        <a:rPr lang="en-US" dirty="0" smtClean="0"/>
                        <a:t>15.7</a:t>
                      </a:r>
                      <a:endParaRPr lang="en-US" dirty="0"/>
                    </a:p>
                  </a:txBody>
                  <a:tcPr/>
                </a:tc>
              </a:tr>
              <a:tr h="370840">
                <a:tc>
                  <a:txBody>
                    <a:bodyPr/>
                    <a:lstStyle/>
                    <a:p>
                      <a:r>
                        <a:rPr lang="en-US" dirty="0" smtClean="0"/>
                        <a:t>Math</a:t>
                      </a:r>
                      <a:endParaRPr lang="en-US" dirty="0"/>
                    </a:p>
                  </a:txBody>
                  <a:tcPr/>
                </a:tc>
                <a:tc>
                  <a:txBody>
                    <a:bodyPr/>
                    <a:lstStyle/>
                    <a:p>
                      <a:r>
                        <a:rPr lang="en-US" dirty="0" smtClean="0"/>
                        <a:t>17.9</a:t>
                      </a:r>
                      <a:endParaRPr lang="en-US" dirty="0"/>
                    </a:p>
                  </a:txBody>
                  <a:tcPr/>
                </a:tc>
                <a:tc>
                  <a:txBody>
                    <a:bodyPr/>
                    <a:lstStyle/>
                    <a:p>
                      <a:r>
                        <a:rPr lang="en-US" dirty="0" smtClean="0"/>
                        <a:t>16.3</a:t>
                      </a:r>
                      <a:endParaRPr lang="en-US" dirty="0"/>
                    </a:p>
                  </a:txBody>
                  <a:tcPr/>
                </a:tc>
              </a:tr>
              <a:tr h="370840">
                <a:tc>
                  <a:txBody>
                    <a:bodyPr/>
                    <a:lstStyle/>
                    <a:p>
                      <a:r>
                        <a:rPr lang="en-US" dirty="0" smtClean="0"/>
                        <a:t>Reading</a:t>
                      </a:r>
                      <a:endParaRPr lang="en-US" dirty="0"/>
                    </a:p>
                  </a:txBody>
                  <a:tcPr/>
                </a:tc>
                <a:tc>
                  <a:txBody>
                    <a:bodyPr/>
                    <a:lstStyle/>
                    <a:p>
                      <a:r>
                        <a:rPr lang="en-US" dirty="0" smtClean="0"/>
                        <a:t>17.1</a:t>
                      </a:r>
                      <a:endParaRPr lang="en-US" dirty="0"/>
                    </a:p>
                  </a:txBody>
                  <a:tcPr/>
                </a:tc>
                <a:tc>
                  <a:txBody>
                    <a:bodyPr/>
                    <a:lstStyle/>
                    <a:p>
                      <a:r>
                        <a:rPr lang="en-US" dirty="0" smtClean="0"/>
                        <a:t>15.4</a:t>
                      </a:r>
                      <a:endParaRPr lang="en-US" dirty="0"/>
                    </a:p>
                  </a:txBody>
                  <a:tcPr/>
                </a:tc>
              </a:tr>
              <a:tr h="370840">
                <a:tc>
                  <a:txBody>
                    <a:bodyPr/>
                    <a:lstStyle/>
                    <a:p>
                      <a:r>
                        <a:rPr lang="en-US" dirty="0" smtClean="0"/>
                        <a:t>Science</a:t>
                      </a:r>
                      <a:endParaRPr lang="en-US" dirty="0"/>
                    </a:p>
                  </a:txBody>
                  <a:tcPr/>
                </a:tc>
                <a:tc>
                  <a:txBody>
                    <a:bodyPr/>
                    <a:lstStyle/>
                    <a:p>
                      <a:r>
                        <a:rPr lang="en-US" dirty="0" smtClean="0"/>
                        <a:t>18.8</a:t>
                      </a:r>
                      <a:endParaRPr lang="en-US" dirty="0"/>
                    </a:p>
                  </a:txBody>
                  <a:tcPr/>
                </a:tc>
                <a:tc>
                  <a:txBody>
                    <a:bodyPr/>
                    <a:lstStyle/>
                    <a:p>
                      <a:r>
                        <a:rPr lang="en-US" dirty="0" smtClean="0"/>
                        <a:t>17.1</a:t>
                      </a:r>
                      <a:endParaRPr lang="en-US" dirty="0"/>
                    </a:p>
                  </a:txBody>
                  <a:tcPr/>
                </a:tc>
              </a:tr>
              <a:tr h="370840">
                <a:tc>
                  <a:txBody>
                    <a:bodyPr/>
                    <a:lstStyle/>
                    <a:p>
                      <a:r>
                        <a:rPr lang="en-US" dirty="0" smtClean="0"/>
                        <a:t>Composite</a:t>
                      </a:r>
                      <a:endParaRPr lang="en-US" dirty="0"/>
                    </a:p>
                  </a:txBody>
                  <a:tcPr/>
                </a:tc>
                <a:tc>
                  <a:txBody>
                    <a:bodyPr/>
                    <a:lstStyle/>
                    <a:p>
                      <a:r>
                        <a:rPr lang="en-US" dirty="0" smtClean="0"/>
                        <a:t>18.0</a:t>
                      </a:r>
                      <a:endParaRPr lang="en-US" dirty="0"/>
                    </a:p>
                  </a:txBody>
                  <a:tcPr/>
                </a:tc>
                <a:tc>
                  <a:txBody>
                    <a:bodyPr/>
                    <a:lstStyle/>
                    <a:p>
                      <a:r>
                        <a:rPr lang="en-US" dirty="0" smtClean="0"/>
                        <a:t>16.2</a:t>
                      </a:r>
                      <a:endParaRPr lang="en-US" dirty="0"/>
                    </a:p>
                  </a:txBody>
                  <a:tcPr/>
                </a:tc>
              </a:tr>
            </a:tbl>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3133251630"/>
              </p:ext>
            </p:extLst>
          </p:nvPr>
        </p:nvGraphicFramePr>
        <p:xfrm>
          <a:off x="5089525" y="2160588"/>
          <a:ext cx="4184649" cy="2225040"/>
        </p:xfrm>
        <a:graphic>
          <a:graphicData uri="http://schemas.openxmlformats.org/drawingml/2006/table">
            <a:tbl>
              <a:tblPr firstRow="1" bandRow="1">
                <a:tableStyleId>{5C22544A-7EE6-4342-B048-85BDC9FD1C3A}</a:tableStyleId>
              </a:tblPr>
              <a:tblGrid>
                <a:gridCol w="1394883"/>
                <a:gridCol w="1394883"/>
                <a:gridCol w="1394883"/>
              </a:tblGrid>
              <a:tr h="370840">
                <a:tc>
                  <a:txBody>
                    <a:bodyPr/>
                    <a:lstStyle/>
                    <a:p>
                      <a:endParaRPr lang="en-US" dirty="0"/>
                    </a:p>
                  </a:txBody>
                  <a:tcPr/>
                </a:tc>
                <a:tc>
                  <a:txBody>
                    <a:bodyPr/>
                    <a:lstStyle/>
                    <a:p>
                      <a:r>
                        <a:rPr lang="en-US" dirty="0" smtClean="0"/>
                        <a:t>Bremen</a:t>
                      </a:r>
                      <a:endParaRPr lang="en-US" dirty="0"/>
                    </a:p>
                  </a:txBody>
                  <a:tcPr/>
                </a:tc>
                <a:tc>
                  <a:txBody>
                    <a:bodyPr/>
                    <a:lstStyle/>
                    <a:p>
                      <a:r>
                        <a:rPr lang="en-US" dirty="0" smtClean="0"/>
                        <a:t>Nation</a:t>
                      </a:r>
                      <a:endParaRPr lang="en-US" dirty="0"/>
                    </a:p>
                  </a:txBody>
                  <a:tcPr/>
                </a:tc>
              </a:tr>
              <a:tr h="370840">
                <a:tc>
                  <a:txBody>
                    <a:bodyPr/>
                    <a:lstStyle/>
                    <a:p>
                      <a:r>
                        <a:rPr lang="en-US" dirty="0" smtClean="0"/>
                        <a:t>English</a:t>
                      </a:r>
                      <a:endParaRPr lang="en-US" dirty="0"/>
                    </a:p>
                  </a:txBody>
                  <a:tcPr/>
                </a:tc>
                <a:tc>
                  <a:txBody>
                    <a:bodyPr/>
                    <a:lstStyle/>
                    <a:p>
                      <a:r>
                        <a:rPr lang="en-US" dirty="0" smtClean="0"/>
                        <a:t>18.8</a:t>
                      </a:r>
                      <a:endParaRPr lang="en-US" dirty="0"/>
                    </a:p>
                  </a:txBody>
                  <a:tcPr/>
                </a:tc>
                <a:tc>
                  <a:txBody>
                    <a:bodyPr/>
                    <a:lstStyle/>
                    <a:p>
                      <a:r>
                        <a:rPr lang="en-US" dirty="0" smtClean="0"/>
                        <a:t>16.4</a:t>
                      </a:r>
                      <a:endParaRPr lang="en-US" dirty="0"/>
                    </a:p>
                  </a:txBody>
                  <a:tcPr/>
                </a:tc>
              </a:tr>
              <a:tr h="370840">
                <a:tc>
                  <a:txBody>
                    <a:bodyPr/>
                    <a:lstStyle/>
                    <a:p>
                      <a:r>
                        <a:rPr lang="en-US" dirty="0" smtClean="0"/>
                        <a:t>Math</a:t>
                      </a:r>
                      <a:endParaRPr lang="en-US" dirty="0"/>
                    </a:p>
                  </a:txBody>
                  <a:tcPr/>
                </a:tc>
                <a:tc>
                  <a:txBody>
                    <a:bodyPr/>
                    <a:lstStyle/>
                    <a:p>
                      <a:r>
                        <a:rPr lang="en-US" dirty="0" smtClean="0"/>
                        <a:t>20.7</a:t>
                      </a:r>
                      <a:endParaRPr lang="en-US" dirty="0"/>
                    </a:p>
                  </a:txBody>
                  <a:tcPr/>
                </a:tc>
                <a:tc>
                  <a:txBody>
                    <a:bodyPr/>
                    <a:lstStyle/>
                    <a:p>
                      <a:r>
                        <a:rPr lang="en-US" dirty="0" smtClean="0"/>
                        <a:t>17.9</a:t>
                      </a:r>
                      <a:endParaRPr lang="en-US" dirty="0"/>
                    </a:p>
                  </a:txBody>
                  <a:tcPr/>
                </a:tc>
              </a:tr>
              <a:tr h="370840">
                <a:tc>
                  <a:txBody>
                    <a:bodyPr/>
                    <a:lstStyle/>
                    <a:p>
                      <a:r>
                        <a:rPr lang="en-US" dirty="0" smtClean="0"/>
                        <a:t>Reading</a:t>
                      </a:r>
                      <a:endParaRPr lang="en-US" dirty="0"/>
                    </a:p>
                  </a:txBody>
                  <a:tcPr/>
                </a:tc>
                <a:tc>
                  <a:txBody>
                    <a:bodyPr/>
                    <a:lstStyle/>
                    <a:p>
                      <a:r>
                        <a:rPr lang="en-US" dirty="0" smtClean="0"/>
                        <a:t>18.6</a:t>
                      </a:r>
                      <a:endParaRPr lang="en-US" dirty="0"/>
                    </a:p>
                  </a:txBody>
                  <a:tcPr/>
                </a:tc>
                <a:tc>
                  <a:txBody>
                    <a:bodyPr/>
                    <a:lstStyle/>
                    <a:p>
                      <a:r>
                        <a:rPr lang="en-US" dirty="0" smtClean="0"/>
                        <a:t>16.9</a:t>
                      </a:r>
                      <a:endParaRPr lang="en-US" dirty="0"/>
                    </a:p>
                  </a:txBody>
                  <a:tcPr/>
                </a:tc>
              </a:tr>
              <a:tr h="370840">
                <a:tc>
                  <a:txBody>
                    <a:bodyPr/>
                    <a:lstStyle/>
                    <a:p>
                      <a:r>
                        <a:rPr lang="en-US" dirty="0" smtClean="0"/>
                        <a:t>Science</a:t>
                      </a:r>
                      <a:endParaRPr lang="en-US" dirty="0"/>
                    </a:p>
                  </a:txBody>
                  <a:tcPr/>
                </a:tc>
                <a:tc>
                  <a:txBody>
                    <a:bodyPr/>
                    <a:lstStyle/>
                    <a:p>
                      <a:r>
                        <a:rPr lang="en-US" dirty="0" smtClean="0"/>
                        <a:t>19.6</a:t>
                      </a:r>
                      <a:endParaRPr lang="en-US" dirty="0"/>
                    </a:p>
                  </a:txBody>
                  <a:tcPr/>
                </a:tc>
                <a:tc>
                  <a:txBody>
                    <a:bodyPr/>
                    <a:lstStyle/>
                    <a:p>
                      <a:r>
                        <a:rPr lang="en-US" dirty="0" smtClean="0"/>
                        <a:t>18</a:t>
                      </a:r>
                      <a:endParaRPr lang="en-US" dirty="0"/>
                    </a:p>
                  </a:txBody>
                  <a:tcPr/>
                </a:tc>
              </a:tr>
              <a:tr h="370840">
                <a:tc>
                  <a:txBody>
                    <a:bodyPr/>
                    <a:lstStyle/>
                    <a:p>
                      <a:r>
                        <a:rPr lang="en-US" dirty="0" smtClean="0"/>
                        <a:t>Composite</a:t>
                      </a:r>
                      <a:endParaRPr lang="en-US" dirty="0"/>
                    </a:p>
                  </a:txBody>
                  <a:tcPr/>
                </a:tc>
                <a:tc>
                  <a:txBody>
                    <a:bodyPr/>
                    <a:lstStyle/>
                    <a:p>
                      <a:r>
                        <a:rPr lang="en-US" dirty="0" smtClean="0"/>
                        <a:t>19.6</a:t>
                      </a:r>
                      <a:endParaRPr lang="en-US" dirty="0"/>
                    </a:p>
                  </a:txBody>
                  <a:tcPr/>
                </a:tc>
                <a:tc>
                  <a:txBody>
                    <a:bodyPr/>
                    <a:lstStyle/>
                    <a:p>
                      <a:r>
                        <a:rPr lang="en-US" dirty="0" smtClean="0"/>
                        <a:t>17.5</a:t>
                      </a:r>
                      <a:endParaRPr lang="en-US" dirty="0"/>
                    </a:p>
                  </a:txBody>
                  <a:tcPr/>
                </a:tc>
              </a:tr>
            </a:tbl>
          </a:graphicData>
        </a:graphic>
      </p:graphicFrame>
      <p:sp>
        <p:nvSpPr>
          <p:cNvPr id="12" name="TextBox 11"/>
          <p:cNvSpPr txBox="1"/>
          <p:nvPr/>
        </p:nvSpPr>
        <p:spPr>
          <a:xfrm>
            <a:off x="2253343" y="1730829"/>
            <a:ext cx="1095172" cy="369332"/>
          </a:xfrm>
          <a:prstGeom prst="rect">
            <a:avLst/>
          </a:prstGeom>
          <a:noFill/>
        </p:spPr>
        <p:txBody>
          <a:bodyPr wrap="none" rtlCol="0">
            <a:spAutoFit/>
          </a:bodyPr>
          <a:lstStyle/>
          <a:p>
            <a:r>
              <a:rPr lang="en-US" dirty="0" smtClean="0"/>
              <a:t>EXPLORE</a:t>
            </a:r>
            <a:endParaRPr lang="en-US" dirty="0"/>
          </a:p>
        </p:txBody>
      </p:sp>
      <p:sp>
        <p:nvSpPr>
          <p:cNvPr id="13" name="TextBox 12"/>
          <p:cNvSpPr txBox="1"/>
          <p:nvPr/>
        </p:nvSpPr>
        <p:spPr>
          <a:xfrm>
            <a:off x="7282543" y="1703224"/>
            <a:ext cx="1768433" cy="369332"/>
          </a:xfrm>
          <a:prstGeom prst="rect">
            <a:avLst/>
          </a:prstGeom>
          <a:noFill/>
        </p:spPr>
        <p:txBody>
          <a:bodyPr wrap="none" rtlCol="0">
            <a:spAutoFit/>
          </a:bodyPr>
          <a:lstStyle/>
          <a:p>
            <a:r>
              <a:rPr lang="en-US" dirty="0" smtClean="0"/>
              <a:t>PLAN (2012-13)</a:t>
            </a:r>
            <a:endParaRPr lang="en-US" dirty="0"/>
          </a:p>
        </p:txBody>
      </p:sp>
    </p:spTree>
    <p:extLst>
      <p:ext uri="{BB962C8B-B14F-4D97-AF65-F5344CB8AC3E}">
        <p14:creationId xmlns:p14="http://schemas.microsoft.com/office/powerpoint/2010/main" val="3309905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2015</a:t>
            </a:r>
            <a:endParaRPr lang="en-US" dirty="0"/>
          </a:p>
        </p:txBody>
      </p:sp>
      <p:sp>
        <p:nvSpPr>
          <p:cNvPr id="3" name="Text Placeholder 2"/>
          <p:cNvSpPr>
            <a:spLocks noGrp="1"/>
          </p:cNvSpPr>
          <p:nvPr>
            <p:ph type="body" idx="1"/>
          </p:nvPr>
        </p:nvSpPr>
        <p:spPr/>
        <p:txBody>
          <a:bodyPr/>
          <a:lstStyle/>
          <a:p>
            <a:r>
              <a:rPr lang="en-US" dirty="0" smtClean="0"/>
              <a:t>EXPLORE Data – 9</a:t>
            </a:r>
            <a:r>
              <a:rPr lang="en-US" baseline="30000" dirty="0" smtClean="0"/>
              <a:t>th</a:t>
            </a:r>
            <a:r>
              <a:rPr lang="en-US" dirty="0" smtClean="0"/>
              <a:t> grade</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920212697"/>
              </p:ext>
            </p:extLst>
          </p:nvPr>
        </p:nvGraphicFramePr>
        <p:xfrm>
          <a:off x="676275" y="2736850"/>
          <a:ext cx="4184649" cy="2123440"/>
        </p:xfrm>
        <a:graphic>
          <a:graphicData uri="http://schemas.openxmlformats.org/drawingml/2006/table">
            <a:tbl>
              <a:tblPr firstRow="1" bandRow="1">
                <a:tableStyleId>{5C22544A-7EE6-4342-B048-85BDC9FD1C3A}</a:tableStyleId>
              </a:tblPr>
              <a:tblGrid>
                <a:gridCol w="1394883"/>
                <a:gridCol w="1394883"/>
                <a:gridCol w="1394883"/>
              </a:tblGrid>
              <a:tr h="370840">
                <a:tc>
                  <a:txBody>
                    <a:bodyPr/>
                    <a:lstStyle/>
                    <a:p>
                      <a:endParaRPr lang="en-US" dirty="0"/>
                    </a:p>
                  </a:txBody>
                  <a:tcPr/>
                </a:tc>
                <a:tc>
                  <a:txBody>
                    <a:bodyPr/>
                    <a:lstStyle/>
                    <a:p>
                      <a:r>
                        <a:rPr lang="en-US" dirty="0" smtClean="0"/>
                        <a:t>Bremen Average</a:t>
                      </a:r>
                      <a:endParaRPr lang="en-US" dirty="0"/>
                    </a:p>
                  </a:txBody>
                  <a:tcPr/>
                </a:tc>
                <a:tc>
                  <a:txBody>
                    <a:bodyPr/>
                    <a:lstStyle/>
                    <a:p>
                      <a:r>
                        <a:rPr lang="en-US" dirty="0" smtClean="0"/>
                        <a:t>Benchmark</a:t>
                      </a:r>
                      <a:endParaRPr lang="en-US" dirty="0"/>
                    </a:p>
                  </a:txBody>
                  <a:tcPr/>
                </a:tc>
              </a:tr>
              <a:tr h="370840">
                <a:tc>
                  <a:txBody>
                    <a:bodyPr/>
                    <a:lstStyle/>
                    <a:p>
                      <a:r>
                        <a:rPr lang="en-US" dirty="0" smtClean="0"/>
                        <a:t>English</a:t>
                      </a:r>
                      <a:endParaRPr lang="en-US" dirty="0"/>
                    </a:p>
                  </a:txBody>
                  <a:tcPr/>
                </a:tc>
                <a:tc>
                  <a:txBody>
                    <a:bodyPr/>
                    <a:lstStyle/>
                    <a:p>
                      <a:r>
                        <a:rPr lang="en-US" dirty="0" smtClean="0"/>
                        <a:t>17.7</a:t>
                      </a:r>
                      <a:endParaRPr lang="en-US" dirty="0"/>
                    </a:p>
                  </a:txBody>
                  <a:tcPr/>
                </a:tc>
                <a:tc>
                  <a:txBody>
                    <a:bodyPr/>
                    <a:lstStyle/>
                    <a:p>
                      <a:r>
                        <a:rPr lang="en-US" dirty="0" smtClean="0"/>
                        <a:t>14</a:t>
                      </a:r>
                      <a:endParaRPr lang="en-US" dirty="0"/>
                    </a:p>
                  </a:txBody>
                  <a:tcPr/>
                </a:tc>
              </a:tr>
              <a:tr h="370840">
                <a:tc>
                  <a:txBody>
                    <a:bodyPr/>
                    <a:lstStyle/>
                    <a:p>
                      <a:r>
                        <a:rPr lang="en-US" dirty="0" smtClean="0"/>
                        <a:t>Math</a:t>
                      </a:r>
                      <a:endParaRPr lang="en-US" dirty="0"/>
                    </a:p>
                  </a:txBody>
                  <a:tcPr/>
                </a:tc>
                <a:tc>
                  <a:txBody>
                    <a:bodyPr/>
                    <a:lstStyle/>
                    <a:p>
                      <a:r>
                        <a:rPr lang="en-US" dirty="0" smtClean="0"/>
                        <a:t>17.9</a:t>
                      </a:r>
                      <a:endParaRPr lang="en-US" dirty="0"/>
                    </a:p>
                  </a:txBody>
                  <a:tcPr/>
                </a:tc>
                <a:tc>
                  <a:txBody>
                    <a:bodyPr/>
                    <a:lstStyle/>
                    <a:p>
                      <a:r>
                        <a:rPr lang="en-US" dirty="0" smtClean="0"/>
                        <a:t>18</a:t>
                      </a:r>
                      <a:endParaRPr lang="en-US" dirty="0"/>
                    </a:p>
                  </a:txBody>
                  <a:tcPr/>
                </a:tc>
              </a:tr>
              <a:tr h="370840">
                <a:tc>
                  <a:txBody>
                    <a:bodyPr/>
                    <a:lstStyle/>
                    <a:p>
                      <a:r>
                        <a:rPr lang="en-US" dirty="0" smtClean="0"/>
                        <a:t>Reading</a:t>
                      </a:r>
                      <a:endParaRPr lang="en-US" dirty="0"/>
                    </a:p>
                  </a:txBody>
                  <a:tcPr/>
                </a:tc>
                <a:tc>
                  <a:txBody>
                    <a:bodyPr/>
                    <a:lstStyle/>
                    <a:p>
                      <a:r>
                        <a:rPr lang="en-US" dirty="0" smtClean="0"/>
                        <a:t>17.1</a:t>
                      </a:r>
                      <a:endParaRPr lang="en-US" dirty="0"/>
                    </a:p>
                  </a:txBody>
                  <a:tcPr/>
                </a:tc>
                <a:tc>
                  <a:txBody>
                    <a:bodyPr/>
                    <a:lstStyle/>
                    <a:p>
                      <a:r>
                        <a:rPr lang="en-US" dirty="0" smtClean="0"/>
                        <a:t>16</a:t>
                      </a:r>
                      <a:endParaRPr lang="en-US" dirty="0"/>
                    </a:p>
                  </a:txBody>
                  <a:tcPr/>
                </a:tc>
              </a:tr>
              <a:tr h="370840">
                <a:tc>
                  <a:txBody>
                    <a:bodyPr/>
                    <a:lstStyle/>
                    <a:p>
                      <a:r>
                        <a:rPr lang="en-US" dirty="0" smtClean="0"/>
                        <a:t>Science</a:t>
                      </a:r>
                      <a:endParaRPr lang="en-US" dirty="0"/>
                    </a:p>
                  </a:txBody>
                  <a:tcPr/>
                </a:tc>
                <a:tc>
                  <a:txBody>
                    <a:bodyPr/>
                    <a:lstStyle/>
                    <a:p>
                      <a:r>
                        <a:rPr lang="en-US" dirty="0" smtClean="0"/>
                        <a:t>18.8</a:t>
                      </a:r>
                      <a:endParaRPr lang="en-US" dirty="0"/>
                    </a:p>
                  </a:txBody>
                  <a:tcPr/>
                </a:tc>
                <a:tc>
                  <a:txBody>
                    <a:bodyPr/>
                    <a:lstStyle/>
                    <a:p>
                      <a:r>
                        <a:rPr lang="en-US" dirty="0" smtClean="0"/>
                        <a:t>20</a:t>
                      </a:r>
                      <a:endParaRPr lang="en-US" dirty="0"/>
                    </a:p>
                  </a:txBody>
                  <a:tcPr/>
                </a:tc>
              </a:tr>
            </a:tbl>
          </a:graphicData>
        </a:graphic>
      </p:graphicFrame>
      <p:sp>
        <p:nvSpPr>
          <p:cNvPr id="5" name="Text Placeholder 4"/>
          <p:cNvSpPr>
            <a:spLocks noGrp="1"/>
          </p:cNvSpPr>
          <p:nvPr>
            <p:ph type="body" sz="quarter" idx="3"/>
          </p:nvPr>
        </p:nvSpPr>
        <p:spPr/>
        <p:txBody>
          <a:bodyPr/>
          <a:lstStyle/>
          <a:p>
            <a:r>
              <a:rPr lang="en-US" dirty="0" smtClean="0"/>
              <a:t>PLAN Data – 10</a:t>
            </a:r>
            <a:r>
              <a:rPr lang="en-US" baseline="30000" dirty="0" smtClean="0"/>
              <a:t>th</a:t>
            </a:r>
            <a:r>
              <a:rPr lang="en-US" dirty="0" smtClean="0"/>
              <a:t> Grade (2012-13)</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784008255"/>
              </p:ext>
            </p:extLst>
          </p:nvPr>
        </p:nvGraphicFramePr>
        <p:xfrm>
          <a:off x="5087938" y="2736850"/>
          <a:ext cx="4780152" cy="1854200"/>
        </p:xfrm>
        <a:graphic>
          <a:graphicData uri="http://schemas.openxmlformats.org/drawingml/2006/table">
            <a:tbl>
              <a:tblPr firstRow="1" bandRow="1">
                <a:tableStyleId>{5C22544A-7EE6-4342-B048-85BDC9FD1C3A}</a:tableStyleId>
              </a:tblPr>
              <a:tblGrid>
                <a:gridCol w="1395412"/>
                <a:gridCol w="1989328"/>
                <a:gridCol w="1395412"/>
              </a:tblGrid>
              <a:tr h="370840">
                <a:tc>
                  <a:txBody>
                    <a:bodyPr/>
                    <a:lstStyle/>
                    <a:p>
                      <a:endParaRPr lang="en-US" dirty="0"/>
                    </a:p>
                  </a:txBody>
                  <a:tcPr/>
                </a:tc>
                <a:tc>
                  <a:txBody>
                    <a:bodyPr/>
                    <a:lstStyle/>
                    <a:p>
                      <a:r>
                        <a:rPr lang="en-US" dirty="0" smtClean="0"/>
                        <a:t>Bremen</a:t>
                      </a:r>
                      <a:r>
                        <a:rPr lang="en-US" baseline="0" dirty="0" smtClean="0"/>
                        <a:t> Average</a:t>
                      </a:r>
                      <a:endParaRPr lang="en-US" dirty="0"/>
                    </a:p>
                  </a:txBody>
                  <a:tcPr/>
                </a:tc>
                <a:tc>
                  <a:txBody>
                    <a:bodyPr/>
                    <a:lstStyle/>
                    <a:p>
                      <a:r>
                        <a:rPr lang="en-US" dirty="0" smtClean="0"/>
                        <a:t>Benchmark</a:t>
                      </a:r>
                      <a:endParaRPr lang="en-US" dirty="0"/>
                    </a:p>
                  </a:txBody>
                  <a:tcPr/>
                </a:tc>
              </a:tr>
              <a:tr h="370840">
                <a:tc>
                  <a:txBody>
                    <a:bodyPr/>
                    <a:lstStyle/>
                    <a:p>
                      <a:r>
                        <a:rPr lang="en-US" dirty="0" smtClean="0"/>
                        <a:t>English</a:t>
                      </a:r>
                      <a:endParaRPr lang="en-US" dirty="0"/>
                    </a:p>
                  </a:txBody>
                  <a:tcPr/>
                </a:tc>
                <a:tc>
                  <a:txBody>
                    <a:bodyPr/>
                    <a:lstStyle/>
                    <a:p>
                      <a:r>
                        <a:rPr lang="en-US" dirty="0" smtClean="0"/>
                        <a:t>18.8</a:t>
                      </a:r>
                      <a:endParaRPr lang="en-US" dirty="0"/>
                    </a:p>
                  </a:txBody>
                  <a:tcPr/>
                </a:tc>
                <a:tc>
                  <a:txBody>
                    <a:bodyPr/>
                    <a:lstStyle/>
                    <a:p>
                      <a:r>
                        <a:rPr lang="en-US" dirty="0" smtClean="0"/>
                        <a:t>15</a:t>
                      </a:r>
                      <a:endParaRPr lang="en-US" dirty="0"/>
                    </a:p>
                  </a:txBody>
                  <a:tcPr/>
                </a:tc>
              </a:tr>
              <a:tr h="370840">
                <a:tc>
                  <a:txBody>
                    <a:bodyPr/>
                    <a:lstStyle/>
                    <a:p>
                      <a:r>
                        <a:rPr lang="en-US" dirty="0" smtClean="0"/>
                        <a:t>Math</a:t>
                      </a:r>
                      <a:endParaRPr lang="en-US" dirty="0"/>
                    </a:p>
                  </a:txBody>
                  <a:tcPr/>
                </a:tc>
                <a:tc>
                  <a:txBody>
                    <a:bodyPr/>
                    <a:lstStyle/>
                    <a:p>
                      <a:r>
                        <a:rPr lang="en-US" dirty="0" smtClean="0"/>
                        <a:t>20.7</a:t>
                      </a:r>
                      <a:endParaRPr lang="en-US" dirty="0"/>
                    </a:p>
                  </a:txBody>
                  <a:tcPr/>
                </a:tc>
                <a:tc>
                  <a:txBody>
                    <a:bodyPr/>
                    <a:lstStyle/>
                    <a:p>
                      <a:r>
                        <a:rPr lang="en-US" dirty="0" smtClean="0"/>
                        <a:t>19</a:t>
                      </a:r>
                      <a:endParaRPr lang="en-US" dirty="0"/>
                    </a:p>
                  </a:txBody>
                  <a:tcPr/>
                </a:tc>
              </a:tr>
              <a:tr h="370840">
                <a:tc>
                  <a:txBody>
                    <a:bodyPr/>
                    <a:lstStyle/>
                    <a:p>
                      <a:r>
                        <a:rPr lang="en-US" dirty="0" smtClean="0"/>
                        <a:t>Reading</a:t>
                      </a:r>
                    </a:p>
                  </a:txBody>
                  <a:tcPr/>
                </a:tc>
                <a:tc>
                  <a:txBody>
                    <a:bodyPr/>
                    <a:lstStyle/>
                    <a:p>
                      <a:r>
                        <a:rPr lang="en-US" dirty="0" smtClean="0"/>
                        <a:t>18.6</a:t>
                      </a:r>
                      <a:endParaRPr lang="en-US" dirty="0"/>
                    </a:p>
                  </a:txBody>
                  <a:tcPr/>
                </a:tc>
                <a:tc>
                  <a:txBody>
                    <a:bodyPr/>
                    <a:lstStyle/>
                    <a:p>
                      <a:r>
                        <a:rPr lang="en-US" dirty="0" smtClean="0"/>
                        <a:t>17</a:t>
                      </a:r>
                      <a:endParaRPr lang="en-US" dirty="0"/>
                    </a:p>
                  </a:txBody>
                  <a:tcPr/>
                </a:tc>
              </a:tr>
              <a:tr h="370840">
                <a:tc>
                  <a:txBody>
                    <a:bodyPr/>
                    <a:lstStyle/>
                    <a:p>
                      <a:r>
                        <a:rPr lang="en-US" dirty="0" smtClean="0"/>
                        <a:t>Science</a:t>
                      </a:r>
                      <a:endParaRPr lang="en-US" dirty="0"/>
                    </a:p>
                  </a:txBody>
                  <a:tcPr/>
                </a:tc>
                <a:tc>
                  <a:txBody>
                    <a:bodyPr/>
                    <a:lstStyle/>
                    <a:p>
                      <a:r>
                        <a:rPr lang="en-US" dirty="0" smtClean="0"/>
                        <a:t>19.6</a:t>
                      </a:r>
                      <a:endParaRPr lang="en-US" dirty="0"/>
                    </a:p>
                  </a:txBody>
                  <a:tcPr/>
                </a:tc>
                <a:tc>
                  <a:txBody>
                    <a:bodyPr/>
                    <a:lstStyle/>
                    <a:p>
                      <a:r>
                        <a:rPr lang="en-US" dirty="0" smtClean="0"/>
                        <a:t>21</a:t>
                      </a:r>
                      <a:endParaRPr lang="en-US" dirty="0"/>
                    </a:p>
                  </a:txBody>
                  <a:tcPr/>
                </a:tc>
              </a:tr>
            </a:tbl>
          </a:graphicData>
        </a:graphic>
      </p:graphicFrame>
    </p:spTree>
    <p:extLst>
      <p:ext uri="{BB962C8B-B14F-4D97-AF65-F5344CB8AC3E}">
        <p14:creationId xmlns:p14="http://schemas.microsoft.com/office/powerpoint/2010/main" val="4005561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2016 – EXPLORE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3380577"/>
              </p:ext>
            </p:extLst>
          </p:nvPr>
        </p:nvGraphicFramePr>
        <p:xfrm>
          <a:off x="677863" y="2160588"/>
          <a:ext cx="8596311" cy="2225040"/>
        </p:xfrm>
        <a:graphic>
          <a:graphicData uri="http://schemas.openxmlformats.org/drawingml/2006/table">
            <a:tbl>
              <a:tblPr firstRow="1" bandRow="1">
                <a:tableStyleId>{5C22544A-7EE6-4342-B048-85BDC9FD1C3A}</a:tableStyleId>
              </a:tblPr>
              <a:tblGrid>
                <a:gridCol w="2865437"/>
                <a:gridCol w="2865437"/>
                <a:gridCol w="2865437"/>
              </a:tblGrid>
              <a:tr h="370840">
                <a:tc>
                  <a:txBody>
                    <a:bodyPr/>
                    <a:lstStyle/>
                    <a:p>
                      <a:endParaRPr lang="en-US" dirty="0"/>
                    </a:p>
                  </a:txBody>
                  <a:tcPr/>
                </a:tc>
                <a:tc>
                  <a:txBody>
                    <a:bodyPr/>
                    <a:lstStyle/>
                    <a:p>
                      <a:r>
                        <a:rPr lang="en-US" dirty="0" smtClean="0"/>
                        <a:t>Bremen Average</a:t>
                      </a:r>
                      <a:endParaRPr lang="en-US" dirty="0"/>
                    </a:p>
                  </a:txBody>
                  <a:tcPr/>
                </a:tc>
                <a:tc>
                  <a:txBody>
                    <a:bodyPr/>
                    <a:lstStyle/>
                    <a:p>
                      <a:r>
                        <a:rPr lang="en-US" dirty="0" smtClean="0"/>
                        <a:t>Benchmark</a:t>
                      </a:r>
                      <a:endParaRPr lang="en-US" dirty="0"/>
                    </a:p>
                  </a:txBody>
                  <a:tcPr/>
                </a:tc>
              </a:tr>
              <a:tr h="370840">
                <a:tc>
                  <a:txBody>
                    <a:bodyPr/>
                    <a:lstStyle/>
                    <a:p>
                      <a:r>
                        <a:rPr lang="en-US" dirty="0" smtClean="0"/>
                        <a:t>English</a:t>
                      </a:r>
                      <a:endParaRPr lang="en-US" dirty="0"/>
                    </a:p>
                  </a:txBody>
                  <a:tcPr/>
                </a:tc>
                <a:tc>
                  <a:txBody>
                    <a:bodyPr/>
                    <a:lstStyle/>
                    <a:p>
                      <a:r>
                        <a:rPr lang="en-US" dirty="0" smtClean="0"/>
                        <a:t>18.2</a:t>
                      </a:r>
                      <a:endParaRPr lang="en-US" dirty="0"/>
                    </a:p>
                  </a:txBody>
                  <a:tcPr/>
                </a:tc>
                <a:tc>
                  <a:txBody>
                    <a:bodyPr/>
                    <a:lstStyle/>
                    <a:p>
                      <a:r>
                        <a:rPr lang="en-US" dirty="0" smtClean="0"/>
                        <a:t>14</a:t>
                      </a:r>
                      <a:endParaRPr lang="en-US" dirty="0"/>
                    </a:p>
                  </a:txBody>
                  <a:tcPr/>
                </a:tc>
              </a:tr>
              <a:tr h="370840">
                <a:tc>
                  <a:txBody>
                    <a:bodyPr/>
                    <a:lstStyle/>
                    <a:p>
                      <a:r>
                        <a:rPr lang="en-US" dirty="0" smtClean="0"/>
                        <a:t>Math</a:t>
                      </a:r>
                      <a:endParaRPr lang="en-US" dirty="0"/>
                    </a:p>
                  </a:txBody>
                  <a:tcPr/>
                </a:tc>
                <a:tc>
                  <a:txBody>
                    <a:bodyPr/>
                    <a:lstStyle/>
                    <a:p>
                      <a:r>
                        <a:rPr lang="en-US" dirty="0" smtClean="0"/>
                        <a:t>18.9</a:t>
                      </a:r>
                      <a:endParaRPr lang="en-US" dirty="0"/>
                    </a:p>
                  </a:txBody>
                  <a:tcPr/>
                </a:tc>
                <a:tc>
                  <a:txBody>
                    <a:bodyPr/>
                    <a:lstStyle/>
                    <a:p>
                      <a:r>
                        <a:rPr lang="en-US" dirty="0" smtClean="0"/>
                        <a:t>18</a:t>
                      </a:r>
                      <a:endParaRPr lang="en-US" dirty="0"/>
                    </a:p>
                  </a:txBody>
                  <a:tcPr/>
                </a:tc>
              </a:tr>
              <a:tr h="370840">
                <a:tc>
                  <a:txBody>
                    <a:bodyPr/>
                    <a:lstStyle/>
                    <a:p>
                      <a:r>
                        <a:rPr lang="en-US" dirty="0" smtClean="0"/>
                        <a:t>Reading</a:t>
                      </a:r>
                      <a:endParaRPr lang="en-US" dirty="0"/>
                    </a:p>
                  </a:txBody>
                  <a:tcPr/>
                </a:tc>
                <a:tc>
                  <a:txBody>
                    <a:bodyPr/>
                    <a:lstStyle/>
                    <a:p>
                      <a:r>
                        <a:rPr lang="en-US" dirty="0" smtClean="0"/>
                        <a:t>17</a:t>
                      </a:r>
                      <a:endParaRPr lang="en-US" dirty="0"/>
                    </a:p>
                  </a:txBody>
                  <a:tcPr/>
                </a:tc>
                <a:tc>
                  <a:txBody>
                    <a:bodyPr/>
                    <a:lstStyle/>
                    <a:p>
                      <a:r>
                        <a:rPr lang="en-US" dirty="0" smtClean="0"/>
                        <a:t>16</a:t>
                      </a:r>
                      <a:endParaRPr lang="en-US" dirty="0"/>
                    </a:p>
                  </a:txBody>
                  <a:tcPr/>
                </a:tc>
              </a:tr>
              <a:tr h="370840">
                <a:tc>
                  <a:txBody>
                    <a:bodyPr/>
                    <a:lstStyle/>
                    <a:p>
                      <a:r>
                        <a:rPr lang="en-US" dirty="0" smtClean="0"/>
                        <a:t>Science</a:t>
                      </a:r>
                      <a:endParaRPr lang="en-US" dirty="0"/>
                    </a:p>
                  </a:txBody>
                  <a:tcPr/>
                </a:tc>
                <a:tc>
                  <a:txBody>
                    <a:bodyPr/>
                    <a:lstStyle/>
                    <a:p>
                      <a:r>
                        <a:rPr lang="en-US" dirty="0" smtClean="0"/>
                        <a:t>19.5</a:t>
                      </a:r>
                      <a:endParaRPr lang="en-US" dirty="0"/>
                    </a:p>
                  </a:txBody>
                  <a:tcPr/>
                </a:tc>
                <a:tc>
                  <a:txBody>
                    <a:bodyPr/>
                    <a:lstStyle/>
                    <a:p>
                      <a:r>
                        <a:rPr lang="en-US" dirty="0" smtClean="0"/>
                        <a:t>20</a:t>
                      </a:r>
                      <a:endParaRPr lang="en-US" dirty="0"/>
                    </a:p>
                  </a:txBody>
                  <a:tcPr/>
                </a:tc>
              </a:tr>
              <a:tr h="370840">
                <a:tc>
                  <a:txBody>
                    <a:bodyPr/>
                    <a:lstStyle/>
                    <a:p>
                      <a:r>
                        <a:rPr lang="en-US" dirty="0" smtClean="0"/>
                        <a:t>Composite</a:t>
                      </a:r>
                      <a:endParaRPr lang="en-US" dirty="0"/>
                    </a:p>
                  </a:txBody>
                  <a:tcPr/>
                </a:tc>
                <a:tc>
                  <a:txBody>
                    <a:bodyPr/>
                    <a:lstStyle/>
                    <a:p>
                      <a:r>
                        <a:rPr lang="en-US" dirty="0" smtClean="0"/>
                        <a:t>16.2</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37094305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2016 – Explore 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0943345"/>
              </p:ext>
            </p:extLst>
          </p:nvPr>
        </p:nvGraphicFramePr>
        <p:xfrm>
          <a:off x="677863" y="2160588"/>
          <a:ext cx="8596311" cy="2225040"/>
        </p:xfrm>
        <a:graphic>
          <a:graphicData uri="http://schemas.openxmlformats.org/drawingml/2006/table">
            <a:tbl>
              <a:tblPr firstRow="1" bandRow="1">
                <a:tableStyleId>{5C22544A-7EE6-4342-B048-85BDC9FD1C3A}</a:tableStyleId>
              </a:tblPr>
              <a:tblGrid>
                <a:gridCol w="2865437"/>
                <a:gridCol w="2865437"/>
                <a:gridCol w="2865437"/>
              </a:tblGrid>
              <a:tr h="370840">
                <a:tc>
                  <a:txBody>
                    <a:bodyPr/>
                    <a:lstStyle/>
                    <a:p>
                      <a:endParaRPr lang="en-US" dirty="0"/>
                    </a:p>
                  </a:txBody>
                  <a:tcPr/>
                </a:tc>
                <a:tc>
                  <a:txBody>
                    <a:bodyPr/>
                    <a:lstStyle/>
                    <a:p>
                      <a:r>
                        <a:rPr lang="en-US" dirty="0" smtClean="0"/>
                        <a:t>Bremen</a:t>
                      </a:r>
                      <a:endParaRPr lang="en-US" dirty="0"/>
                    </a:p>
                  </a:txBody>
                  <a:tcPr/>
                </a:tc>
                <a:tc>
                  <a:txBody>
                    <a:bodyPr/>
                    <a:lstStyle/>
                    <a:p>
                      <a:r>
                        <a:rPr lang="en-US" dirty="0" smtClean="0"/>
                        <a:t>National</a:t>
                      </a:r>
                      <a:endParaRPr lang="en-US" dirty="0"/>
                    </a:p>
                  </a:txBody>
                  <a:tcPr/>
                </a:tc>
              </a:tr>
              <a:tr h="370840">
                <a:tc>
                  <a:txBody>
                    <a:bodyPr/>
                    <a:lstStyle/>
                    <a:p>
                      <a:r>
                        <a:rPr lang="en-US" dirty="0" smtClean="0"/>
                        <a:t>English</a:t>
                      </a:r>
                      <a:endParaRPr lang="en-US" dirty="0"/>
                    </a:p>
                  </a:txBody>
                  <a:tcPr/>
                </a:tc>
                <a:tc>
                  <a:txBody>
                    <a:bodyPr/>
                    <a:lstStyle/>
                    <a:p>
                      <a:r>
                        <a:rPr lang="en-US" dirty="0" smtClean="0"/>
                        <a:t>18.2</a:t>
                      </a:r>
                      <a:endParaRPr lang="en-US" dirty="0"/>
                    </a:p>
                  </a:txBody>
                  <a:tcPr/>
                </a:tc>
                <a:tc>
                  <a:txBody>
                    <a:bodyPr/>
                    <a:lstStyle/>
                    <a:p>
                      <a:r>
                        <a:rPr lang="en-US" dirty="0" smtClean="0"/>
                        <a:t>15.7</a:t>
                      </a:r>
                      <a:endParaRPr lang="en-US" dirty="0"/>
                    </a:p>
                  </a:txBody>
                  <a:tcPr/>
                </a:tc>
              </a:tr>
              <a:tr h="370840">
                <a:tc>
                  <a:txBody>
                    <a:bodyPr/>
                    <a:lstStyle/>
                    <a:p>
                      <a:r>
                        <a:rPr lang="en-US" dirty="0" smtClean="0"/>
                        <a:t>Math</a:t>
                      </a:r>
                      <a:endParaRPr lang="en-US" dirty="0"/>
                    </a:p>
                  </a:txBody>
                  <a:tcPr/>
                </a:tc>
                <a:tc>
                  <a:txBody>
                    <a:bodyPr/>
                    <a:lstStyle/>
                    <a:p>
                      <a:r>
                        <a:rPr lang="en-US" dirty="0" smtClean="0"/>
                        <a:t>18.9</a:t>
                      </a:r>
                      <a:endParaRPr lang="en-US" dirty="0"/>
                    </a:p>
                  </a:txBody>
                  <a:tcPr/>
                </a:tc>
                <a:tc>
                  <a:txBody>
                    <a:bodyPr/>
                    <a:lstStyle/>
                    <a:p>
                      <a:r>
                        <a:rPr lang="en-US" dirty="0" smtClean="0"/>
                        <a:t>16.3</a:t>
                      </a:r>
                      <a:endParaRPr lang="en-US" dirty="0"/>
                    </a:p>
                  </a:txBody>
                  <a:tcPr/>
                </a:tc>
              </a:tr>
              <a:tr h="370840">
                <a:tc>
                  <a:txBody>
                    <a:bodyPr/>
                    <a:lstStyle/>
                    <a:p>
                      <a:r>
                        <a:rPr lang="en-US" dirty="0" smtClean="0"/>
                        <a:t>Reading</a:t>
                      </a:r>
                      <a:endParaRPr lang="en-US" dirty="0"/>
                    </a:p>
                  </a:txBody>
                  <a:tcPr/>
                </a:tc>
                <a:tc>
                  <a:txBody>
                    <a:bodyPr/>
                    <a:lstStyle/>
                    <a:p>
                      <a:r>
                        <a:rPr lang="en-US" dirty="0" smtClean="0"/>
                        <a:t>17</a:t>
                      </a:r>
                      <a:endParaRPr lang="en-US" dirty="0"/>
                    </a:p>
                  </a:txBody>
                  <a:tcPr/>
                </a:tc>
                <a:tc>
                  <a:txBody>
                    <a:bodyPr/>
                    <a:lstStyle/>
                    <a:p>
                      <a:r>
                        <a:rPr lang="en-US" dirty="0" smtClean="0"/>
                        <a:t>15.4</a:t>
                      </a:r>
                      <a:endParaRPr lang="en-US" dirty="0"/>
                    </a:p>
                  </a:txBody>
                  <a:tcPr/>
                </a:tc>
              </a:tr>
              <a:tr h="370840">
                <a:tc>
                  <a:txBody>
                    <a:bodyPr/>
                    <a:lstStyle/>
                    <a:p>
                      <a:r>
                        <a:rPr lang="en-US" dirty="0" smtClean="0"/>
                        <a:t>Science</a:t>
                      </a:r>
                      <a:endParaRPr lang="en-US" dirty="0"/>
                    </a:p>
                  </a:txBody>
                  <a:tcPr/>
                </a:tc>
                <a:tc>
                  <a:txBody>
                    <a:bodyPr/>
                    <a:lstStyle/>
                    <a:p>
                      <a:r>
                        <a:rPr lang="en-US" dirty="0" smtClean="0"/>
                        <a:t>19.5</a:t>
                      </a:r>
                      <a:endParaRPr lang="en-US" dirty="0"/>
                    </a:p>
                  </a:txBody>
                  <a:tcPr/>
                </a:tc>
                <a:tc>
                  <a:txBody>
                    <a:bodyPr/>
                    <a:lstStyle/>
                    <a:p>
                      <a:r>
                        <a:rPr lang="en-US" dirty="0" smtClean="0"/>
                        <a:t>17.1</a:t>
                      </a:r>
                      <a:endParaRPr lang="en-US" dirty="0"/>
                    </a:p>
                  </a:txBody>
                  <a:tcPr/>
                </a:tc>
              </a:tr>
              <a:tr h="370840">
                <a:tc>
                  <a:txBody>
                    <a:bodyPr/>
                    <a:lstStyle/>
                    <a:p>
                      <a:r>
                        <a:rPr lang="en-US" dirty="0" smtClean="0"/>
                        <a:t>Composite</a:t>
                      </a:r>
                      <a:endParaRPr lang="en-US" dirty="0"/>
                    </a:p>
                  </a:txBody>
                  <a:tcPr/>
                </a:tc>
                <a:tc>
                  <a:txBody>
                    <a:bodyPr/>
                    <a:lstStyle/>
                    <a:p>
                      <a:r>
                        <a:rPr lang="en-US" dirty="0" smtClean="0"/>
                        <a:t>18.5</a:t>
                      </a:r>
                      <a:endParaRPr lang="en-US" dirty="0"/>
                    </a:p>
                  </a:txBody>
                  <a:tcPr/>
                </a:tc>
                <a:tc>
                  <a:txBody>
                    <a:bodyPr/>
                    <a:lstStyle/>
                    <a:p>
                      <a:r>
                        <a:rPr lang="en-US" dirty="0" smtClean="0"/>
                        <a:t>16.2</a:t>
                      </a:r>
                      <a:endParaRPr lang="en-US" dirty="0"/>
                    </a:p>
                  </a:txBody>
                  <a:tcPr/>
                </a:tc>
              </a:tr>
            </a:tbl>
          </a:graphicData>
        </a:graphic>
      </p:graphicFrame>
    </p:spTree>
    <p:extLst>
      <p:ext uri="{BB962C8B-B14F-4D97-AF65-F5344CB8AC3E}">
        <p14:creationId xmlns:p14="http://schemas.microsoft.com/office/powerpoint/2010/main" val="4182606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09600"/>
            <a:ext cx="9309100" cy="1320800"/>
          </a:xfrm>
        </p:spPr>
        <p:txBody>
          <a:bodyPr/>
          <a:lstStyle/>
          <a:p>
            <a:pPr algn="ctr"/>
            <a:r>
              <a:rPr lang="en-US" dirty="0" smtClean="0"/>
              <a:t>Class of 2016 – Current Sophomores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68436174"/>
              </p:ext>
            </p:extLst>
          </p:nvPr>
        </p:nvGraphicFramePr>
        <p:xfrm>
          <a:off x="587829" y="1730830"/>
          <a:ext cx="8686346" cy="4311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5071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smtClean="0"/>
              <a:t>Disaggregate Data</a:t>
            </a:r>
          </a:p>
          <a:p>
            <a:r>
              <a:rPr lang="en-US" dirty="0" smtClean="0"/>
              <a:t>Core Curriculum alignment</a:t>
            </a:r>
          </a:p>
          <a:p>
            <a:r>
              <a:rPr lang="en-US" dirty="0" smtClean="0"/>
              <a:t>K-12 College and Career Curriculum</a:t>
            </a:r>
          </a:p>
          <a:p>
            <a:r>
              <a:rPr lang="en-US" dirty="0" smtClean="0"/>
              <a:t>At-risk Students</a:t>
            </a:r>
          </a:p>
          <a:p>
            <a:endParaRPr lang="en-US" dirty="0" smtClean="0"/>
          </a:p>
        </p:txBody>
      </p:sp>
    </p:spTree>
    <p:extLst>
      <p:ext uri="{BB962C8B-B14F-4D97-AF65-F5344CB8AC3E}">
        <p14:creationId xmlns:p14="http://schemas.microsoft.com/office/powerpoint/2010/main" val="37197836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Bremen Self-Reported Data from PLAN:</a:t>
            </a:r>
            <a:br>
              <a:rPr lang="en-US" dirty="0" smtClean="0"/>
            </a:br>
            <a:r>
              <a:rPr lang="en-US" dirty="0" smtClean="0"/>
              <a:t>Students Need Help in These Areas</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166122431"/>
              </p:ext>
            </p:extLst>
          </p:nvPr>
        </p:nvGraphicFramePr>
        <p:xfrm>
          <a:off x="677863" y="2160588"/>
          <a:ext cx="8364537" cy="38338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89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Research – “The Forgotten Middle”</a:t>
            </a:r>
            <a:endParaRPr lang="en-US" dirty="0"/>
          </a:p>
        </p:txBody>
      </p:sp>
      <p:sp>
        <p:nvSpPr>
          <p:cNvPr id="3" name="Content Placeholder 2"/>
          <p:cNvSpPr>
            <a:spLocks noGrp="1"/>
          </p:cNvSpPr>
          <p:nvPr>
            <p:ph idx="1"/>
          </p:nvPr>
        </p:nvSpPr>
        <p:spPr>
          <a:xfrm>
            <a:off x="677333" y="1556432"/>
            <a:ext cx="8956523" cy="4974997"/>
          </a:xfrm>
        </p:spPr>
        <p:txBody>
          <a:bodyPr>
            <a:normAutofit lnSpcReduction="10000"/>
          </a:bodyPr>
          <a:lstStyle/>
          <a:p>
            <a:r>
              <a:rPr lang="en-US" sz="2000" dirty="0" smtClean="0"/>
              <a:t>ACT data show that </a:t>
            </a:r>
            <a:r>
              <a:rPr lang="en-US" sz="2000" b="1" dirty="0" smtClean="0"/>
              <a:t>fewer than 2 in 10 eighth graders are on target to be ready for college-level work by the time they graduate from high school. </a:t>
            </a:r>
            <a:r>
              <a:rPr lang="en-US" sz="2000" dirty="0" smtClean="0"/>
              <a:t>This means that more than 8 out of 10 eighth grade students do not have the knowledge and skills they need to enter high school and succeed there. </a:t>
            </a:r>
          </a:p>
          <a:p>
            <a:r>
              <a:rPr lang="en-US" sz="2000" dirty="0" smtClean="0"/>
              <a:t>Under current conditions, </a:t>
            </a:r>
            <a:r>
              <a:rPr lang="en-US" sz="2000" b="1" dirty="0" smtClean="0"/>
              <a:t>the level of academic achievement that students attain by 8</a:t>
            </a:r>
            <a:r>
              <a:rPr lang="en-US" sz="2000" b="1" baseline="30000" dirty="0" smtClean="0"/>
              <a:t>th</a:t>
            </a:r>
            <a:r>
              <a:rPr lang="en-US" sz="2000" b="1" dirty="0" smtClean="0"/>
              <a:t> grade has a larger impact on their college and career readiness by the time they graduate from high school than anything that happens academically in high school. </a:t>
            </a:r>
          </a:p>
          <a:p>
            <a:r>
              <a:rPr lang="en-US" sz="2000" b="1" dirty="0" smtClean="0">
                <a:solidFill>
                  <a:srgbClr val="FF0000"/>
                </a:solidFill>
              </a:rPr>
              <a:t>The key is to intervene in upper elementary grades and in middle school</a:t>
            </a:r>
          </a:p>
          <a:p>
            <a:r>
              <a:rPr lang="en-US" sz="2000" b="1" dirty="0" smtClean="0"/>
              <a:t>The process of preparing students to make successful transitions from middle school to high school is JUST as important as the process of preparing them to make successful transitions from high school to post-secondary education. </a:t>
            </a:r>
            <a:endParaRPr lang="en-US" sz="2000" b="1" dirty="0"/>
          </a:p>
        </p:txBody>
      </p:sp>
    </p:spTree>
    <p:extLst>
      <p:ext uri="{BB962C8B-B14F-4D97-AF65-F5344CB8AC3E}">
        <p14:creationId xmlns:p14="http://schemas.microsoft.com/office/powerpoint/2010/main" val="244384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CURRENT Testing Progression at BHS</a:t>
            </a:r>
            <a:endParaRPr lang="en-US" sz="4000" dirty="0"/>
          </a:p>
        </p:txBody>
      </p:sp>
      <p:sp>
        <p:nvSpPr>
          <p:cNvPr id="3" name="Content Placeholder 2"/>
          <p:cNvSpPr>
            <a:spLocks noGrp="1"/>
          </p:cNvSpPr>
          <p:nvPr>
            <p:ph sz="half" idx="1"/>
          </p:nvPr>
        </p:nvSpPr>
        <p:spPr/>
        <p:txBody>
          <a:bodyPr>
            <a:normAutofit/>
          </a:bodyPr>
          <a:lstStyle/>
          <a:p>
            <a:r>
              <a:rPr lang="en-US" sz="2800" b="1" dirty="0" smtClean="0"/>
              <a:t>ACT Testing Series  </a:t>
            </a:r>
          </a:p>
          <a:p>
            <a:pPr lvl="1"/>
            <a:r>
              <a:rPr lang="en-US" sz="2400" dirty="0" smtClean="0"/>
              <a:t>9</a:t>
            </a:r>
            <a:r>
              <a:rPr lang="en-US" sz="2400" baseline="30000" dirty="0" smtClean="0"/>
              <a:t>th</a:t>
            </a:r>
            <a:r>
              <a:rPr lang="en-US" sz="2400" dirty="0" smtClean="0"/>
              <a:t> Grade – Explore Test</a:t>
            </a:r>
          </a:p>
          <a:p>
            <a:pPr lvl="1"/>
            <a:r>
              <a:rPr lang="en-US" sz="2400" dirty="0" smtClean="0"/>
              <a:t>10</a:t>
            </a:r>
            <a:r>
              <a:rPr lang="en-US" sz="2400" baseline="30000" dirty="0" smtClean="0"/>
              <a:t>th</a:t>
            </a:r>
            <a:r>
              <a:rPr lang="en-US" sz="2400" dirty="0" smtClean="0"/>
              <a:t> Grade – PLAN Test</a:t>
            </a:r>
          </a:p>
          <a:p>
            <a:pPr lvl="1"/>
            <a:r>
              <a:rPr lang="en-US" sz="2400" dirty="0" smtClean="0"/>
              <a:t>11</a:t>
            </a:r>
            <a:r>
              <a:rPr lang="en-US" sz="2400" baseline="30000" dirty="0" smtClean="0"/>
              <a:t>th</a:t>
            </a:r>
            <a:r>
              <a:rPr lang="en-US" sz="2400" dirty="0" smtClean="0"/>
              <a:t> Grade – ACT Test</a:t>
            </a:r>
            <a:endParaRPr lang="en-US" sz="2400" dirty="0"/>
          </a:p>
        </p:txBody>
      </p:sp>
      <p:sp>
        <p:nvSpPr>
          <p:cNvPr id="4" name="Content Placeholder 3"/>
          <p:cNvSpPr>
            <a:spLocks noGrp="1"/>
          </p:cNvSpPr>
          <p:nvPr>
            <p:ph sz="half" idx="2"/>
          </p:nvPr>
        </p:nvSpPr>
        <p:spPr>
          <a:xfrm>
            <a:off x="4953000" y="2160589"/>
            <a:ext cx="5105400" cy="3880773"/>
          </a:xfrm>
        </p:spPr>
        <p:txBody>
          <a:bodyPr>
            <a:normAutofit/>
          </a:bodyPr>
          <a:lstStyle/>
          <a:p>
            <a:r>
              <a:rPr lang="en-US" sz="2800" b="1" dirty="0" smtClean="0"/>
              <a:t>College Board Series (SAT) </a:t>
            </a:r>
          </a:p>
          <a:p>
            <a:pPr lvl="1"/>
            <a:r>
              <a:rPr lang="en-US" sz="2400" dirty="0" smtClean="0"/>
              <a:t>8</a:t>
            </a:r>
            <a:r>
              <a:rPr lang="en-US" sz="2400" baseline="30000" dirty="0" smtClean="0"/>
              <a:t>th</a:t>
            </a:r>
            <a:r>
              <a:rPr lang="en-US" sz="2400" dirty="0" smtClean="0"/>
              <a:t> Grade – </a:t>
            </a:r>
            <a:r>
              <a:rPr lang="en-US" sz="2400" dirty="0" err="1" smtClean="0"/>
              <a:t>Readistep</a:t>
            </a:r>
            <a:endParaRPr lang="en-US" sz="2400" dirty="0" smtClean="0"/>
          </a:p>
          <a:p>
            <a:pPr lvl="1"/>
            <a:r>
              <a:rPr lang="en-US" sz="2400" dirty="0" smtClean="0"/>
              <a:t>10</a:t>
            </a:r>
            <a:r>
              <a:rPr lang="en-US" sz="2400" baseline="30000" dirty="0" smtClean="0"/>
              <a:t>th</a:t>
            </a:r>
            <a:r>
              <a:rPr lang="en-US" sz="2400" dirty="0" smtClean="0"/>
              <a:t> Grade – PSAT</a:t>
            </a:r>
          </a:p>
          <a:p>
            <a:pPr lvl="1"/>
            <a:r>
              <a:rPr lang="en-US" sz="2400" dirty="0" smtClean="0"/>
              <a:t>11</a:t>
            </a:r>
            <a:r>
              <a:rPr lang="en-US" sz="2400" baseline="30000" dirty="0" smtClean="0"/>
              <a:t>th</a:t>
            </a:r>
            <a:r>
              <a:rPr lang="en-US" sz="2400" dirty="0" smtClean="0"/>
              <a:t> Grade – PSAT / SAT Test </a:t>
            </a:r>
            <a:endParaRPr lang="en-US" sz="2400" dirty="0"/>
          </a:p>
        </p:txBody>
      </p:sp>
    </p:spTree>
    <p:extLst>
      <p:ext uri="{BB962C8B-B14F-4D97-AF65-F5344CB8AC3E}">
        <p14:creationId xmlns:p14="http://schemas.microsoft.com/office/powerpoint/2010/main" val="105380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Proposed Testing Progression For BPS</a:t>
            </a:r>
            <a:r>
              <a:rPr lang="en-US" dirty="0" smtClean="0"/>
              <a:t/>
            </a:r>
            <a:br>
              <a:rPr lang="en-US" dirty="0" smtClean="0"/>
            </a:br>
            <a:endParaRPr lang="en-US" dirty="0"/>
          </a:p>
        </p:txBody>
      </p:sp>
      <p:sp>
        <p:nvSpPr>
          <p:cNvPr id="3" name="Content Placeholder 2"/>
          <p:cNvSpPr>
            <a:spLocks noGrp="1"/>
          </p:cNvSpPr>
          <p:nvPr>
            <p:ph idx="1"/>
          </p:nvPr>
        </p:nvSpPr>
        <p:spPr>
          <a:xfrm>
            <a:off x="677334" y="2160589"/>
            <a:ext cx="9152466" cy="3880773"/>
          </a:xfrm>
        </p:spPr>
        <p:txBody>
          <a:bodyPr>
            <a:normAutofit/>
          </a:bodyPr>
          <a:lstStyle/>
          <a:p>
            <a:r>
              <a:rPr lang="en-US" sz="2800" dirty="0" smtClean="0"/>
              <a:t>Grades 3-10 ASPIRE</a:t>
            </a:r>
          </a:p>
          <a:p>
            <a:r>
              <a:rPr lang="en-US" sz="2800" dirty="0" smtClean="0"/>
              <a:t>Grade 8 – </a:t>
            </a:r>
            <a:r>
              <a:rPr lang="en-US" sz="2800" dirty="0" err="1" smtClean="0"/>
              <a:t>Readistep</a:t>
            </a:r>
            <a:r>
              <a:rPr lang="en-US" sz="2800" dirty="0" smtClean="0"/>
              <a:t> (Pre-SAT)</a:t>
            </a:r>
          </a:p>
          <a:p>
            <a:r>
              <a:rPr lang="en-US" sz="2800" dirty="0" smtClean="0"/>
              <a:t>Grade 9 – ASPIRE (Pre –ACT)</a:t>
            </a:r>
          </a:p>
          <a:p>
            <a:r>
              <a:rPr lang="en-US" sz="2800" dirty="0" smtClean="0"/>
              <a:t>Grade 10 – PSAT (Pre-SAT)</a:t>
            </a:r>
          </a:p>
          <a:p>
            <a:r>
              <a:rPr lang="en-US" sz="2800" dirty="0" smtClean="0"/>
              <a:t>Grade 11 – PSAT (Pre-SAT) for college-bound juniors</a:t>
            </a:r>
          </a:p>
          <a:p>
            <a:r>
              <a:rPr lang="en-US" sz="2800" dirty="0" smtClean="0"/>
              <a:t>Grades 11 and 12 – SAT and ACT </a:t>
            </a:r>
            <a:endParaRPr lang="en-US" sz="2800" dirty="0"/>
          </a:p>
        </p:txBody>
      </p:sp>
    </p:spTree>
    <p:extLst>
      <p:ext uri="{BB962C8B-B14F-4D97-AF65-F5344CB8AC3E}">
        <p14:creationId xmlns:p14="http://schemas.microsoft.com/office/powerpoint/2010/main" val="408812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 Look at the #s!</a:t>
            </a:r>
            <a:endParaRPr lang="en-US" dirty="0"/>
          </a:p>
        </p:txBody>
      </p:sp>
      <p:sp>
        <p:nvSpPr>
          <p:cNvPr id="3" name="Content Placeholder 2"/>
          <p:cNvSpPr>
            <a:spLocks noGrp="1"/>
          </p:cNvSpPr>
          <p:nvPr>
            <p:ph idx="1"/>
          </p:nvPr>
        </p:nvSpPr>
        <p:spPr>
          <a:xfrm>
            <a:off x="677334" y="1572761"/>
            <a:ext cx="8596668" cy="4599439"/>
          </a:xfrm>
        </p:spPr>
        <p:txBody>
          <a:bodyPr/>
          <a:lstStyle/>
          <a:p>
            <a:r>
              <a:rPr lang="en-US" sz="2000" b="1" dirty="0">
                <a:solidFill>
                  <a:srgbClr val="FF0000"/>
                </a:solidFill>
              </a:rPr>
              <a:t>Only 39 percent of ACT-tested 2013 graduates met three or more of the four ACT College Readiness Benchmarks</a:t>
            </a:r>
            <a:r>
              <a:rPr lang="en-US" sz="2000" b="1" dirty="0"/>
              <a:t>.</a:t>
            </a:r>
            <a:r>
              <a:rPr lang="en-US" sz="2000" dirty="0"/>
              <a:t> </a:t>
            </a:r>
            <a:r>
              <a:rPr lang="en-US" sz="2000" b="1" dirty="0" smtClean="0"/>
              <a:t>Conversely, 31 percent of graduates did not meet any of the benchmarks.</a:t>
            </a:r>
            <a:r>
              <a:rPr lang="en-US" sz="2000" dirty="0" smtClean="0"/>
              <a:t> ACT </a:t>
            </a:r>
            <a:r>
              <a:rPr lang="en-US" sz="2000" dirty="0"/>
              <a:t>research suggests that students who don’t </a:t>
            </a:r>
            <a:r>
              <a:rPr lang="en-US" sz="2000" dirty="0" smtClean="0"/>
              <a:t>meet </a:t>
            </a:r>
            <a:r>
              <a:rPr lang="en-US" sz="2000" dirty="0"/>
              <a:t>the benchmarks are likely to struggle in relevant first-year courses at two- and four-year colleges, which increases their risk of not succeeding in </a:t>
            </a:r>
            <a:r>
              <a:rPr lang="en-US" sz="2000" dirty="0" smtClean="0"/>
              <a:t>college (The Condition of College and Career Readiness 2013)</a:t>
            </a:r>
          </a:p>
          <a:p>
            <a:r>
              <a:rPr lang="en-US" sz="2000" b="1" dirty="0">
                <a:solidFill>
                  <a:srgbClr val="FF0000"/>
                </a:solidFill>
              </a:rPr>
              <a:t>“Once again, our data show that high school success and college readiness are not necessarily the same thing,” said Jon Whitmore, ACT chief executive officer.</a:t>
            </a:r>
            <a:r>
              <a:rPr lang="en-US" sz="2000" dirty="0"/>
              <a:t> “Too many students are likely to struggle after they graduate from high school. As a nation, we must set ambitious goals and take strong action to address this consistent problem. The competitiveness of our young people and of our nation as a whole in the global economy is at stake.”</a:t>
            </a:r>
          </a:p>
        </p:txBody>
      </p:sp>
    </p:spTree>
    <p:extLst>
      <p:ext uri="{BB962C8B-B14F-4D97-AF65-F5344CB8AC3E}">
        <p14:creationId xmlns:p14="http://schemas.microsoft.com/office/powerpoint/2010/main" val="369789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677" y="544060"/>
            <a:ext cx="8596668" cy="5709783"/>
          </a:xfrm>
        </p:spPr>
        <p:txBody>
          <a:bodyPr/>
          <a:lstStyle/>
          <a:p>
            <a:r>
              <a:rPr lang="en-US" sz="2400" dirty="0"/>
              <a:t>“It is critical that we identify and address problems in academic achievement early in a student’s academic career, so that they can get on track for readiness as soon as possible,” said Jon Erickson, ACT president of education. </a:t>
            </a:r>
            <a:r>
              <a:rPr lang="en-US" sz="2400" dirty="0">
                <a:solidFill>
                  <a:srgbClr val="FF0000"/>
                </a:solidFill>
              </a:rPr>
              <a:t>“This is not about college readiness alone but about readiness for taking the next step, whether it’s entering the workforce, attending a trade school, or enrolling in a two- or four-year college or university.”</a:t>
            </a:r>
          </a:p>
          <a:p>
            <a:r>
              <a:rPr lang="en-US" sz="2400" dirty="0"/>
              <a:t>Science remains the subject area in which students are least likely to be ready for college-level work; </a:t>
            </a:r>
            <a:r>
              <a:rPr lang="en-US" sz="2400" dirty="0">
                <a:solidFill>
                  <a:srgbClr val="FF0000"/>
                </a:solidFill>
              </a:rPr>
              <a:t>just 36 percent of test takers achieved the ACT College Readiness Benchmark in science. </a:t>
            </a:r>
          </a:p>
          <a:p>
            <a:pPr marL="0" indent="0">
              <a:buNone/>
            </a:pPr>
            <a:r>
              <a:rPr lang="en-US" dirty="0" smtClean="0"/>
              <a:t>  </a:t>
            </a:r>
          </a:p>
          <a:p>
            <a:r>
              <a:rPr lang="en-US" sz="3600" b="1" dirty="0" smtClean="0"/>
              <a:t>SO….. What does our data look like?</a:t>
            </a:r>
            <a:endParaRPr lang="en-US" sz="3600" b="1" dirty="0"/>
          </a:p>
        </p:txBody>
      </p:sp>
    </p:spTree>
    <p:extLst>
      <p:ext uri="{BB962C8B-B14F-4D97-AF65-F5344CB8AC3E}">
        <p14:creationId xmlns:p14="http://schemas.microsoft.com/office/powerpoint/2010/main" val="23860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ACT BENCHMARKS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874303012"/>
              </p:ext>
            </p:extLst>
          </p:nvPr>
        </p:nvGraphicFramePr>
        <p:xfrm>
          <a:off x="1536699" y="1752601"/>
          <a:ext cx="6565901" cy="3913188"/>
        </p:xfrm>
        <a:graphic>
          <a:graphicData uri="http://schemas.openxmlformats.org/drawingml/2006/table">
            <a:tbl>
              <a:tblPr firstRow="1" bandRow="1">
                <a:tableStyleId>{5C22544A-7EE6-4342-B048-85BDC9FD1C3A}</a:tableStyleId>
              </a:tblPr>
              <a:tblGrid>
                <a:gridCol w="1528009"/>
                <a:gridCol w="1437236"/>
                <a:gridCol w="1263856"/>
                <a:gridCol w="1023620"/>
                <a:gridCol w="1313180"/>
              </a:tblGrid>
              <a:tr h="723089">
                <a:tc>
                  <a:txBody>
                    <a:bodyPr/>
                    <a:lstStyle/>
                    <a:p>
                      <a:pPr algn="ctr"/>
                      <a:r>
                        <a:rPr lang="en-US" dirty="0" smtClean="0"/>
                        <a:t>College Course </a:t>
                      </a:r>
                      <a:endParaRPr lang="en-US" dirty="0"/>
                    </a:p>
                  </a:txBody>
                  <a:tcPr/>
                </a:tc>
                <a:tc>
                  <a:txBody>
                    <a:bodyPr/>
                    <a:lstStyle/>
                    <a:p>
                      <a:pPr algn="ctr"/>
                      <a:r>
                        <a:rPr lang="en-US" dirty="0" smtClean="0"/>
                        <a:t>Test</a:t>
                      </a:r>
                      <a:endParaRPr lang="en-US" dirty="0"/>
                    </a:p>
                  </a:txBody>
                  <a:tcPr/>
                </a:tc>
                <a:tc>
                  <a:txBody>
                    <a:bodyPr/>
                    <a:lstStyle/>
                    <a:p>
                      <a:pPr algn="ctr"/>
                      <a:r>
                        <a:rPr lang="en-US" dirty="0" smtClean="0"/>
                        <a:t>EXPLORE (25)</a:t>
                      </a:r>
                      <a:endParaRPr lang="en-US" dirty="0"/>
                    </a:p>
                  </a:txBody>
                  <a:tcPr/>
                </a:tc>
                <a:tc>
                  <a:txBody>
                    <a:bodyPr/>
                    <a:lstStyle/>
                    <a:p>
                      <a:pPr algn="ctr"/>
                      <a:r>
                        <a:rPr lang="en-US" dirty="0" smtClean="0"/>
                        <a:t>PLAN (32)</a:t>
                      </a:r>
                      <a:endParaRPr lang="en-US" dirty="0"/>
                    </a:p>
                  </a:txBody>
                  <a:tcPr/>
                </a:tc>
                <a:tc>
                  <a:txBody>
                    <a:bodyPr/>
                    <a:lstStyle/>
                    <a:p>
                      <a:pPr algn="ctr"/>
                      <a:r>
                        <a:rPr lang="en-US" dirty="0" smtClean="0"/>
                        <a:t>ACT </a:t>
                      </a:r>
                    </a:p>
                    <a:p>
                      <a:pPr algn="ctr"/>
                      <a:r>
                        <a:rPr lang="en-US" dirty="0" smtClean="0"/>
                        <a:t>(36)</a:t>
                      </a:r>
                      <a:endParaRPr lang="en-US" dirty="0"/>
                    </a:p>
                  </a:txBody>
                  <a:tcPr/>
                </a:tc>
              </a:tr>
              <a:tr h="1020832">
                <a:tc>
                  <a:txBody>
                    <a:bodyPr/>
                    <a:lstStyle/>
                    <a:p>
                      <a:r>
                        <a:rPr lang="en-US" dirty="0" smtClean="0"/>
                        <a:t>English Composition</a:t>
                      </a:r>
                    </a:p>
                  </a:txBody>
                  <a:tcPr/>
                </a:tc>
                <a:tc>
                  <a:txBody>
                    <a:bodyPr/>
                    <a:lstStyle/>
                    <a:p>
                      <a:pPr algn="ctr"/>
                      <a:endParaRPr lang="en-US" dirty="0" smtClean="0"/>
                    </a:p>
                    <a:p>
                      <a:pPr algn="ctr"/>
                      <a:r>
                        <a:rPr lang="en-US" dirty="0" smtClean="0"/>
                        <a:t>English</a:t>
                      </a:r>
                      <a:endParaRPr lang="en-US" dirty="0"/>
                    </a:p>
                  </a:txBody>
                  <a:tcPr/>
                </a:tc>
                <a:tc>
                  <a:txBody>
                    <a:bodyPr/>
                    <a:lstStyle/>
                    <a:p>
                      <a:pPr algn="ctr"/>
                      <a:endParaRPr lang="en-US" dirty="0" smtClean="0"/>
                    </a:p>
                    <a:p>
                      <a:pPr algn="ctr"/>
                      <a:r>
                        <a:rPr lang="en-US" dirty="0" smtClean="0"/>
                        <a:t>14</a:t>
                      </a:r>
                      <a:endParaRPr lang="en-US" dirty="0"/>
                    </a:p>
                  </a:txBody>
                  <a:tcPr/>
                </a:tc>
                <a:tc>
                  <a:txBody>
                    <a:bodyPr/>
                    <a:lstStyle/>
                    <a:p>
                      <a:pPr algn="ctr"/>
                      <a:endParaRPr lang="en-US" dirty="0" smtClean="0"/>
                    </a:p>
                    <a:p>
                      <a:pPr algn="ctr"/>
                      <a:r>
                        <a:rPr lang="en-US" dirty="0" smtClean="0"/>
                        <a:t>15</a:t>
                      </a:r>
                      <a:endParaRPr lang="en-US" dirty="0"/>
                    </a:p>
                  </a:txBody>
                  <a:tcPr/>
                </a:tc>
                <a:tc>
                  <a:txBody>
                    <a:bodyPr/>
                    <a:lstStyle/>
                    <a:p>
                      <a:pPr algn="ctr"/>
                      <a:endParaRPr lang="en-US" dirty="0" smtClean="0"/>
                    </a:p>
                    <a:p>
                      <a:pPr algn="ctr"/>
                      <a:r>
                        <a:rPr lang="en-US" dirty="0" smtClean="0"/>
                        <a:t>18</a:t>
                      </a:r>
                      <a:endParaRPr lang="en-US" dirty="0"/>
                    </a:p>
                  </a:txBody>
                  <a:tcPr/>
                </a:tc>
              </a:tr>
              <a:tr h="723089">
                <a:tc>
                  <a:txBody>
                    <a:bodyPr/>
                    <a:lstStyle/>
                    <a:p>
                      <a:r>
                        <a:rPr lang="en-US" dirty="0" smtClean="0"/>
                        <a:t>Social Sciences</a:t>
                      </a:r>
                      <a:endParaRPr lang="en-US" dirty="0"/>
                    </a:p>
                  </a:txBody>
                  <a:tcPr/>
                </a:tc>
                <a:tc>
                  <a:txBody>
                    <a:bodyPr/>
                    <a:lstStyle/>
                    <a:p>
                      <a:pPr algn="ctr"/>
                      <a:endParaRPr lang="en-US" dirty="0" smtClean="0"/>
                    </a:p>
                    <a:p>
                      <a:pPr algn="ctr"/>
                      <a:r>
                        <a:rPr lang="en-US" dirty="0" smtClean="0"/>
                        <a:t>Reading</a:t>
                      </a:r>
                      <a:endParaRPr lang="en-US" dirty="0"/>
                    </a:p>
                  </a:txBody>
                  <a:tcPr/>
                </a:tc>
                <a:tc>
                  <a:txBody>
                    <a:bodyPr/>
                    <a:lstStyle/>
                    <a:p>
                      <a:pPr algn="ctr"/>
                      <a:endParaRPr lang="en-US" dirty="0" smtClean="0"/>
                    </a:p>
                    <a:p>
                      <a:pPr algn="ctr"/>
                      <a:r>
                        <a:rPr lang="en-US" dirty="0" smtClean="0"/>
                        <a:t>18</a:t>
                      </a:r>
                      <a:endParaRPr lang="en-US" dirty="0"/>
                    </a:p>
                  </a:txBody>
                  <a:tcPr/>
                </a:tc>
                <a:tc>
                  <a:txBody>
                    <a:bodyPr/>
                    <a:lstStyle/>
                    <a:p>
                      <a:pPr algn="ctr"/>
                      <a:endParaRPr lang="en-US" dirty="0" smtClean="0"/>
                    </a:p>
                    <a:p>
                      <a:pPr algn="ctr"/>
                      <a:r>
                        <a:rPr lang="en-US" dirty="0" smtClean="0"/>
                        <a:t>19</a:t>
                      </a:r>
                      <a:endParaRPr lang="en-US" dirty="0"/>
                    </a:p>
                  </a:txBody>
                  <a:tcPr/>
                </a:tc>
                <a:tc>
                  <a:txBody>
                    <a:bodyPr/>
                    <a:lstStyle/>
                    <a:p>
                      <a:pPr algn="ctr"/>
                      <a:endParaRPr lang="en-US" dirty="0" smtClean="0"/>
                    </a:p>
                    <a:p>
                      <a:pPr algn="ctr"/>
                      <a:r>
                        <a:rPr lang="en-US" dirty="0" smtClean="0"/>
                        <a:t>22</a:t>
                      </a:r>
                      <a:endParaRPr lang="en-US" dirty="0"/>
                    </a:p>
                  </a:txBody>
                  <a:tcPr/>
                </a:tc>
              </a:tr>
              <a:tr h="723089">
                <a:tc>
                  <a:txBody>
                    <a:bodyPr/>
                    <a:lstStyle/>
                    <a:p>
                      <a:r>
                        <a:rPr lang="en-US" dirty="0" smtClean="0"/>
                        <a:t>College</a:t>
                      </a:r>
                    </a:p>
                    <a:p>
                      <a:r>
                        <a:rPr lang="en-US" dirty="0" smtClean="0"/>
                        <a:t>Algebra</a:t>
                      </a:r>
                    </a:p>
                  </a:txBody>
                  <a:tcPr/>
                </a:tc>
                <a:tc>
                  <a:txBody>
                    <a:bodyPr/>
                    <a:lstStyle/>
                    <a:p>
                      <a:pPr algn="ctr"/>
                      <a:endParaRPr lang="en-US" dirty="0" smtClean="0"/>
                    </a:p>
                    <a:p>
                      <a:pPr algn="ctr"/>
                      <a:r>
                        <a:rPr lang="en-US" dirty="0" smtClean="0"/>
                        <a:t>Math</a:t>
                      </a:r>
                      <a:endParaRPr lang="en-US" dirty="0"/>
                    </a:p>
                  </a:txBody>
                  <a:tcPr/>
                </a:tc>
                <a:tc>
                  <a:txBody>
                    <a:bodyPr/>
                    <a:lstStyle/>
                    <a:p>
                      <a:pPr algn="ctr"/>
                      <a:endParaRPr lang="en-US" dirty="0" smtClean="0"/>
                    </a:p>
                    <a:p>
                      <a:pPr algn="ctr"/>
                      <a:r>
                        <a:rPr lang="en-US" dirty="0" smtClean="0"/>
                        <a:t>17</a:t>
                      </a:r>
                      <a:endParaRPr lang="en-US" dirty="0"/>
                    </a:p>
                  </a:txBody>
                  <a:tcPr/>
                </a:tc>
                <a:tc>
                  <a:txBody>
                    <a:bodyPr/>
                    <a:lstStyle/>
                    <a:p>
                      <a:pPr algn="ctr"/>
                      <a:endParaRPr lang="en-US" dirty="0" smtClean="0"/>
                    </a:p>
                    <a:p>
                      <a:pPr algn="ctr"/>
                      <a:r>
                        <a:rPr lang="en-US" dirty="0" smtClean="0"/>
                        <a:t>18</a:t>
                      </a:r>
                      <a:endParaRPr lang="en-US" dirty="0"/>
                    </a:p>
                  </a:txBody>
                  <a:tcPr/>
                </a:tc>
                <a:tc>
                  <a:txBody>
                    <a:bodyPr/>
                    <a:lstStyle/>
                    <a:p>
                      <a:pPr algn="ctr"/>
                      <a:endParaRPr lang="en-US" dirty="0" smtClean="0"/>
                    </a:p>
                    <a:p>
                      <a:pPr algn="ctr"/>
                      <a:r>
                        <a:rPr lang="en-US" dirty="0" smtClean="0"/>
                        <a:t>22</a:t>
                      </a:r>
                      <a:endParaRPr lang="en-US" dirty="0"/>
                    </a:p>
                  </a:txBody>
                  <a:tcPr/>
                </a:tc>
              </a:tr>
              <a:tr h="723089">
                <a:tc>
                  <a:txBody>
                    <a:bodyPr/>
                    <a:lstStyle/>
                    <a:p>
                      <a:endParaRPr lang="en-US" dirty="0" smtClean="0"/>
                    </a:p>
                    <a:p>
                      <a:r>
                        <a:rPr lang="en-US" dirty="0" smtClean="0"/>
                        <a:t>Biology</a:t>
                      </a:r>
                      <a:endParaRPr lang="en-US" dirty="0"/>
                    </a:p>
                  </a:txBody>
                  <a:tcPr/>
                </a:tc>
                <a:tc>
                  <a:txBody>
                    <a:bodyPr/>
                    <a:lstStyle/>
                    <a:p>
                      <a:pPr algn="ctr"/>
                      <a:endParaRPr lang="en-US" dirty="0" smtClean="0"/>
                    </a:p>
                    <a:p>
                      <a:pPr algn="ctr"/>
                      <a:r>
                        <a:rPr lang="en-US" dirty="0" smtClean="0"/>
                        <a:t>Science</a:t>
                      </a:r>
                      <a:endParaRPr lang="en-US" dirty="0"/>
                    </a:p>
                  </a:txBody>
                  <a:tcPr/>
                </a:tc>
                <a:tc>
                  <a:txBody>
                    <a:bodyPr/>
                    <a:lstStyle/>
                    <a:p>
                      <a:pPr algn="ctr"/>
                      <a:endParaRPr lang="en-US" dirty="0" smtClean="0"/>
                    </a:p>
                    <a:p>
                      <a:pPr algn="ctr"/>
                      <a:r>
                        <a:rPr lang="en-US" dirty="0" smtClean="0"/>
                        <a:t>19</a:t>
                      </a:r>
                      <a:endParaRPr lang="en-US" dirty="0"/>
                    </a:p>
                  </a:txBody>
                  <a:tcPr/>
                </a:tc>
                <a:tc>
                  <a:txBody>
                    <a:bodyPr/>
                    <a:lstStyle/>
                    <a:p>
                      <a:pPr algn="ctr"/>
                      <a:endParaRPr lang="en-US" dirty="0" smtClean="0"/>
                    </a:p>
                    <a:p>
                      <a:pPr algn="ctr"/>
                      <a:r>
                        <a:rPr lang="en-US" dirty="0" smtClean="0"/>
                        <a:t>20</a:t>
                      </a:r>
                      <a:endParaRPr lang="en-US" dirty="0"/>
                    </a:p>
                  </a:txBody>
                  <a:tcPr/>
                </a:tc>
                <a:tc>
                  <a:txBody>
                    <a:bodyPr/>
                    <a:lstStyle/>
                    <a:p>
                      <a:pPr algn="ctr"/>
                      <a:endParaRPr lang="en-US" dirty="0" smtClean="0"/>
                    </a:p>
                    <a:p>
                      <a:pPr algn="ctr"/>
                      <a:r>
                        <a:rPr lang="en-US" dirty="0" smtClean="0"/>
                        <a:t>23</a:t>
                      </a:r>
                      <a:endParaRPr lang="en-US" dirty="0"/>
                    </a:p>
                  </a:txBody>
                  <a:tcPr/>
                </a:tc>
              </a:tr>
            </a:tbl>
          </a:graphicData>
        </a:graphic>
      </p:graphicFrame>
    </p:spTree>
    <p:extLst>
      <p:ext uri="{BB962C8B-B14F-4D97-AF65-F5344CB8AC3E}">
        <p14:creationId xmlns:p14="http://schemas.microsoft.com/office/powerpoint/2010/main" val="24427254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1963</TotalTime>
  <Words>1293</Words>
  <Application>Microsoft Office PowerPoint</Application>
  <PresentationFormat>Widescreen</PresentationFormat>
  <Paragraphs>398</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Times New Roman</vt:lpstr>
      <vt:lpstr>Trebuchet MS</vt:lpstr>
      <vt:lpstr>Wingdings 3</vt:lpstr>
      <vt:lpstr>Facet</vt:lpstr>
      <vt:lpstr>College and Career Readiness</vt:lpstr>
      <vt:lpstr>DEFINITION</vt:lpstr>
      <vt:lpstr>What College and Career Readiness IS NOT</vt:lpstr>
      <vt:lpstr>ACT Research – “The Forgotten Middle”</vt:lpstr>
      <vt:lpstr>CURRENT Testing Progression at BHS</vt:lpstr>
      <vt:lpstr>Proposed Testing Progression For BPS </vt:lpstr>
      <vt:lpstr>Why Is This Important? Look at the #s!</vt:lpstr>
      <vt:lpstr>PowerPoint Presentation</vt:lpstr>
      <vt:lpstr>CURRENT ACT BENCHMARKS</vt:lpstr>
      <vt:lpstr>5 Year Trends – Percent of Students Who Met College Readiness Benchmarks</vt:lpstr>
      <vt:lpstr>5 Year Trends – Percent of Students Who Met ENGLISH College Readiness Benchmarks</vt:lpstr>
      <vt:lpstr>5 Year Trends – Percent of Students Who Met MATH College Readiness Benchmarks</vt:lpstr>
      <vt:lpstr>5 Year Trends – Percent of Students Who Met READING College Readiness Benchmarks</vt:lpstr>
      <vt:lpstr>5 Year Trends – Percent of Students Who Met SCIENCE College Readiness Benchmarks</vt:lpstr>
      <vt:lpstr>5 Year Trends – Percent of Students Who Met ALL 4 College Readiness Benchmarks</vt:lpstr>
      <vt:lpstr>5 Year Trends – Average ACT Scores</vt:lpstr>
      <vt:lpstr>5 Year Trends  - Average ACT Scores for ENGLISH (Benchmark 18)</vt:lpstr>
      <vt:lpstr>5 Year Trends  - Average ACT Scores for MATH (Benchmark 22)</vt:lpstr>
      <vt:lpstr>5 Year Trends  - Average ACT Scores for READING (Benchmark 22) </vt:lpstr>
      <vt:lpstr>5 Year Trends - Average ACT Scores for SCIENCE (Benchmark – 23)</vt:lpstr>
      <vt:lpstr>5 Year Trends  Average COMPOSITE ACT Scores</vt:lpstr>
      <vt:lpstr>Graduating CLASS of 2012 PLAN Data from 10th grade (2009-10)</vt:lpstr>
      <vt:lpstr>CLASS OF 2012</vt:lpstr>
      <vt:lpstr>Graduating Class of 2013 ACT Data</vt:lpstr>
      <vt:lpstr>Class of 2013 ACT Data</vt:lpstr>
      <vt:lpstr>CLASS of 2014 (Current Seniors) PLAN Data from 10th Grade (2011-12)</vt:lpstr>
      <vt:lpstr>Class of 2013 – ACT Data from 2011-12 School Year – District Testing Site</vt:lpstr>
      <vt:lpstr>Cohort Group – Seniors (Class of 2014)</vt:lpstr>
      <vt:lpstr>Class of 2013 ACT in 11th grade vs benchmark </vt:lpstr>
      <vt:lpstr>Class of 2013 ACT Data taken as Juniors – 100 Students</vt:lpstr>
      <vt:lpstr>Class of 2014 – PLAN vs Nation</vt:lpstr>
      <vt:lpstr>Class of 2015 – Current Juniors</vt:lpstr>
      <vt:lpstr>Class of 2105</vt:lpstr>
      <vt:lpstr>CLASS OF 2015</vt:lpstr>
      <vt:lpstr>Class of 2016 – EXPLORE Data</vt:lpstr>
      <vt:lpstr>Class of 2016 – Explore Data</vt:lpstr>
      <vt:lpstr>Class of 2016 – Current Sophomores</vt:lpstr>
      <vt:lpstr>Next Steps  </vt:lpstr>
      <vt:lpstr>Bremen Self-Reported Data from PLAN: Students Need Help in These Areas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and Career Readiness</dc:title>
  <dc:creator>Melissa Manges</dc:creator>
  <cp:lastModifiedBy>Melissa Manges</cp:lastModifiedBy>
  <cp:revision>38</cp:revision>
  <cp:lastPrinted>2013-11-20T03:01:32Z</cp:lastPrinted>
  <dcterms:created xsi:type="dcterms:W3CDTF">2013-11-19T16:46:50Z</dcterms:created>
  <dcterms:modified xsi:type="dcterms:W3CDTF">2013-11-21T01:30:49Z</dcterms:modified>
</cp:coreProperties>
</file>